
<file path=[Content_Types].xml><?xml version="1.0" encoding="utf-8"?>
<Types xmlns="http://schemas.openxmlformats.org/package/2006/content-types">
  <Default Extension="bin" ContentType="image/unknown"/>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6" r:id="rId1"/>
  </p:sldMasterIdLst>
  <p:notesMasterIdLst>
    <p:notesMasterId r:id="rId17"/>
  </p:notesMasterIdLst>
  <p:sldIdLst>
    <p:sldId id="256" r:id="rId2"/>
    <p:sldId id="275" r:id="rId3"/>
    <p:sldId id="301" r:id="rId4"/>
    <p:sldId id="291" r:id="rId5"/>
    <p:sldId id="302" r:id="rId6"/>
    <p:sldId id="292" r:id="rId7"/>
    <p:sldId id="303" r:id="rId8"/>
    <p:sldId id="295" r:id="rId9"/>
    <p:sldId id="296" r:id="rId10"/>
    <p:sldId id="297" r:id="rId11"/>
    <p:sldId id="319" r:id="rId12"/>
    <p:sldId id="304" r:id="rId13"/>
    <p:sldId id="298" r:id="rId14"/>
    <p:sldId id="283" r:id="rId15"/>
    <p:sldId id="305" r:id="rId16"/>
  </p:sldIdLst>
  <p:sldSz cx="18288000" cy="10287000"/>
  <p:notesSz cx="6797675" cy="9928225"/>
  <p:embeddedFontLst>
    <p:embeddedFont>
      <p:font typeface="Arial Rounded MT Bold" panose="020F0704030504030204" pitchFamily="34" charset="0"/>
      <p:regular r:id="rId18"/>
    </p:embeddedFont>
    <p:embeddedFont>
      <p:font typeface="Book Antiqua" panose="02040602050305030304" pitchFamily="18"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Wingdings 3" panose="05040102010807070707" pitchFamily="18" charset="2"/>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4622" autoAdjust="0"/>
  </p:normalViewPr>
  <p:slideViewPr>
    <p:cSldViewPr>
      <p:cViewPr varScale="1">
        <p:scale>
          <a:sx n="73" d="100"/>
          <a:sy n="73" d="100"/>
        </p:scale>
        <p:origin x="32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C0379B6F-4A31-47C7-B2A0-E917FFE74D68}" type="datetimeFigureOut">
              <a:rPr lang="fr-FR" smtClean="0"/>
              <a:t>04/02/2026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A80FB73C-BA0B-4F11-987A-CB9F6607F540}" type="slidenum">
              <a:rPr lang="fr-FR" smtClean="0"/>
              <a:t>‹N°›</a:t>
            </a:fld>
            <a:endParaRPr lang="fr-FR"/>
          </a:p>
        </p:txBody>
      </p:sp>
    </p:spTree>
    <p:extLst>
      <p:ext uri="{BB962C8B-B14F-4D97-AF65-F5344CB8AC3E}">
        <p14:creationId xmlns:p14="http://schemas.microsoft.com/office/powerpoint/2010/main" val="4121433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DD18F4A-4F30-4655-82AB-EBA31BE6F26D}" type="slidenum">
              <a:rPr lang="fr-FR" smtClean="0"/>
              <a:pPr/>
              <a:t>15</a:t>
            </a:fld>
            <a:endParaRPr lang="fr-FR" dirty="0"/>
          </a:p>
        </p:txBody>
      </p:sp>
    </p:spTree>
    <p:extLst>
      <p:ext uri="{BB962C8B-B14F-4D97-AF65-F5344CB8AC3E}">
        <p14:creationId xmlns:p14="http://schemas.microsoft.com/office/powerpoint/2010/main" val="7460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26318" y="1028699"/>
            <a:ext cx="12001500" cy="4457702"/>
          </a:xfrm>
        </p:spPr>
        <p:txBody>
          <a:bodyPr anchor="b">
            <a:normAutofit/>
          </a:bodyPr>
          <a:lstStyle>
            <a:lvl1pPr algn="l">
              <a:defRPr sz="7200">
                <a:effectLst/>
              </a:defRPr>
            </a:lvl1pPr>
          </a:lstStyle>
          <a:p>
            <a:r>
              <a:rPr lang="fr-FR"/>
              <a:t>Modifiez le style du titre</a:t>
            </a:r>
            <a:endParaRPr lang="en-US" dirty="0"/>
          </a:p>
        </p:txBody>
      </p:sp>
      <p:sp>
        <p:nvSpPr>
          <p:cNvPr id="3" name="Subtitle 2"/>
          <p:cNvSpPr>
            <a:spLocks noGrp="1"/>
          </p:cNvSpPr>
          <p:nvPr>
            <p:ph type="subTitle" idx="1"/>
          </p:nvPr>
        </p:nvSpPr>
        <p:spPr>
          <a:xfrm>
            <a:off x="1026318" y="5765801"/>
            <a:ext cx="9601200" cy="2921000"/>
          </a:xfrm>
        </p:spPr>
        <p:txBody>
          <a:bodyPr anchor="t">
            <a:normAutofit/>
          </a:bodyPr>
          <a:lstStyle>
            <a:lvl1pPr marL="0" indent="0" algn="l">
              <a:buNone/>
              <a:defRPr sz="3150">
                <a:solidFill>
                  <a:schemeClr val="bg2">
                    <a:lumMod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cxnSp>
        <p:nvCxnSpPr>
          <p:cNvPr id="16" name="Straight Connector 15"/>
          <p:cNvCxnSpPr/>
          <p:nvPr/>
        </p:nvCxnSpPr>
        <p:spPr>
          <a:xfrm flipH="1">
            <a:off x="12342018" y="12701"/>
            <a:ext cx="5715000" cy="5715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9162256" y="137318"/>
            <a:ext cx="9120983" cy="912098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0853738" y="342900"/>
            <a:ext cx="7429500" cy="7429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1003756" y="48418"/>
            <a:ext cx="7279484" cy="7279484"/>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1768140" y="914402"/>
            <a:ext cx="6515099" cy="65150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4262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1028700" y="800100"/>
            <a:ext cx="16228218" cy="46863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1371603" y="5765801"/>
            <a:ext cx="12456315" cy="685800"/>
          </a:xfrm>
        </p:spPr>
        <p:txBody>
          <a:bodyPr anchor="t">
            <a:normAutofit/>
          </a:bodyPr>
          <a:lstStyle>
            <a:lvl1pPr marL="0" indent="0">
              <a:buFontTx/>
              <a:buNone/>
              <a:defRPr sz="2400"/>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fr-FR"/>
              <a:t>Modifiez les styles du texte du masque</a:t>
            </a:r>
          </a:p>
        </p:txBody>
      </p:sp>
      <p:sp>
        <p:nvSpPr>
          <p:cNvPr id="3" name="Date Placeholder 2"/>
          <p:cNvSpPr>
            <a:spLocks noGrp="1"/>
          </p:cNvSpPr>
          <p:nvPr>
            <p:ph type="dt" sz="half" idx="10"/>
          </p:nvPr>
        </p:nvSpPr>
        <p:spPr/>
        <p:txBody>
          <a:bodyPr/>
          <a:lstStyle/>
          <a:p>
            <a:fld id="{1D8BD707-D9CF-40AE-B4C6-C98DA3205C09}" type="datetimeFigureOut">
              <a:rPr lang="en-US" smtClean="0"/>
              <a:pPr/>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89182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026320" y="1028700"/>
            <a:ext cx="15087600" cy="4114800"/>
          </a:xfrm>
        </p:spPr>
        <p:txBody>
          <a:bodyPr anchor="ctr">
            <a:normAutofit/>
          </a:bodyPr>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1026318" y="6172200"/>
            <a:ext cx="12803982" cy="2819400"/>
          </a:xfrm>
        </p:spPr>
        <p:txBody>
          <a:bodyPr anchor="ctr">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65575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12117" y="1028700"/>
            <a:ext cx="13716002" cy="4114800"/>
          </a:xfrm>
        </p:spPr>
        <p:txBody>
          <a:bodyPr anchor="ctr">
            <a:normAutofit/>
          </a:bodyPr>
          <a:lstStyle>
            <a:lvl1pPr algn="l">
              <a:defRPr sz="4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169318" y="5143500"/>
            <a:ext cx="12801600" cy="571500"/>
          </a:xfrm>
        </p:spPr>
        <p:txBody>
          <a:bodyPr anchor="ctr"/>
          <a:lstStyle>
            <a:lvl1pPr marL="0" indent="0">
              <a:buFontTx/>
              <a:buNone/>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026320" y="6451601"/>
            <a:ext cx="12801600" cy="2527298"/>
          </a:xfrm>
        </p:spPr>
        <p:txBody>
          <a:bodyPr anchor="ctr">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
        <p:nvSpPr>
          <p:cNvPr id="14" name="TextBox 13"/>
          <p:cNvSpPr txBox="1"/>
          <p:nvPr/>
        </p:nvSpPr>
        <p:spPr>
          <a:xfrm>
            <a:off x="797718" y="1218333"/>
            <a:ext cx="914400"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5" name="TextBox 14"/>
          <p:cNvSpPr txBox="1"/>
          <p:nvPr/>
        </p:nvSpPr>
        <p:spPr>
          <a:xfrm>
            <a:off x="15428118" y="4152902"/>
            <a:ext cx="914400"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3104705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026318" y="5143500"/>
            <a:ext cx="12801600" cy="2546100"/>
          </a:xfrm>
        </p:spPr>
        <p:txBody>
          <a:bodyPr anchor="b">
            <a:normAutofit/>
          </a:bodyPr>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1026317" y="7699472"/>
            <a:ext cx="12803985" cy="1290600"/>
          </a:xfrm>
        </p:spPr>
        <p:txBody>
          <a:bodyPr anchor="t">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86157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712120" y="1028700"/>
            <a:ext cx="13716000" cy="4114800"/>
          </a:xfrm>
        </p:spPr>
        <p:txBody>
          <a:bodyPr anchor="ctr">
            <a:normAutofit/>
          </a:bodyPr>
          <a:lstStyle>
            <a:lvl1pPr algn="l">
              <a:defRPr sz="4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26319" y="5892801"/>
            <a:ext cx="12801602" cy="1574799"/>
          </a:xfrm>
        </p:spPr>
        <p:txBody>
          <a:bodyPr vert="horz" lIns="91440" tIns="45720" rIns="91440" bIns="45720" rtlCol="0" anchor="b">
            <a:normAutofit/>
          </a:bodyPr>
          <a:lstStyle>
            <a:lvl1pPr>
              <a:buNone/>
              <a:defRPr lang="en-US" sz="3600" b="0" cap="all"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1026317" y="7467600"/>
            <a:ext cx="12801602" cy="1524000"/>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
        <p:nvSpPr>
          <p:cNvPr id="11" name="TextBox 10"/>
          <p:cNvSpPr txBox="1"/>
          <p:nvPr/>
        </p:nvSpPr>
        <p:spPr>
          <a:xfrm>
            <a:off x="797718" y="1218333"/>
            <a:ext cx="914400"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2" name="TextBox 11"/>
          <p:cNvSpPr txBox="1"/>
          <p:nvPr/>
        </p:nvSpPr>
        <p:spPr>
          <a:xfrm>
            <a:off x="15428118" y="4152902"/>
            <a:ext cx="914400"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2277265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026320" y="1028700"/>
            <a:ext cx="15087600" cy="41148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026318" y="5892801"/>
            <a:ext cx="12801600" cy="1257300"/>
          </a:xfrm>
        </p:spPr>
        <p:txBody>
          <a:bodyPr vert="horz" lIns="91440" tIns="45720" rIns="91440" bIns="45720" rtlCol="0" anchor="b">
            <a:normAutofit/>
          </a:bodyPr>
          <a:lstStyle>
            <a:lvl1pPr>
              <a:buNone/>
              <a:defRPr lang="en-US" sz="3600" b="0" cap="all"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1026317" y="7150098"/>
            <a:ext cx="12801602" cy="1841501"/>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51249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030153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27818" y="1028700"/>
            <a:ext cx="3086100" cy="6858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28700" y="1028700"/>
            <a:ext cx="11734800" cy="796290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194690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userDrawn="1"/>
        </p:nvSpPr>
        <p:spPr>
          <a:xfrm>
            <a:off x="17690281" y="0"/>
            <a:ext cx="529142"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noProof="0" dirty="0"/>
          </a:p>
        </p:txBody>
      </p:sp>
      <p:sp>
        <p:nvSpPr>
          <p:cNvPr id="14" name="Rectangle 13">
            <a:extLst>
              <a:ext uri="{FF2B5EF4-FFF2-40B4-BE49-F238E27FC236}">
                <a16:creationId xmlns:a16="http://schemas.microsoft.com/office/drawing/2014/main" id="{7B2598CA-3443-4098-80E7-1F16DC9A13CC}"/>
              </a:ext>
            </a:extLst>
          </p:cNvPr>
          <p:cNvSpPr/>
          <p:nvPr userDrawn="1"/>
        </p:nvSpPr>
        <p:spPr>
          <a:xfrm rot="5400000">
            <a:off x="13110217" y="5109214"/>
            <a:ext cx="10286999" cy="68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noProof="0" dirty="0"/>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5" y="0"/>
            <a:ext cx="15983182" cy="10287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3857112" anchor="t">
            <a:noAutofit/>
          </a:bodyPr>
          <a:lstStyle>
            <a:lvl1pPr marL="0" indent="0" algn="ctr">
              <a:buNone/>
              <a:defRPr sz="21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1137945" y="4251960"/>
            <a:ext cx="6689650" cy="4080534"/>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321426" tIns="514282" rIns="321426" bIns="321426" anchor="t"/>
          <a:lstStyle>
            <a:lvl1pPr algn="l">
              <a:lnSpc>
                <a:spcPts val="7143"/>
              </a:lnSpc>
              <a:defRPr sz="8900" b="1" spc="-536">
                <a:solidFill>
                  <a:schemeClr val="bg1">
                    <a:lumMod val="95000"/>
                  </a:schemeClr>
                </a:solidFill>
              </a:defRPr>
            </a:lvl1pPr>
          </a:lstStyle>
          <a:p>
            <a:r>
              <a:rPr lang="en-US" noProof="0"/>
              <a:t>Thank You</a:t>
            </a:r>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12052274" y="5788599"/>
            <a:ext cx="5282272" cy="432000"/>
          </a:xfrm>
        </p:spPr>
        <p:txBody>
          <a:bodyPr/>
          <a:lstStyle>
            <a:lvl1pPr marL="0" indent="0">
              <a:buNone/>
              <a:defRPr>
                <a:solidFill>
                  <a:schemeClr val="bg1">
                    <a:lumMod val="95000"/>
                  </a:schemeClr>
                </a:solidFill>
              </a:defRPr>
            </a:lvl1pPr>
            <a:lvl2pPr marL="476246" indent="0">
              <a:buNone/>
              <a:defRPr/>
            </a:lvl2pPr>
            <a:lvl3pPr marL="969501" indent="0">
              <a:buNone/>
              <a:defRPr/>
            </a:lvl3pPr>
            <a:lvl4pPr marL="1445747" indent="0">
              <a:buNone/>
              <a:defRPr/>
            </a:lvl4pPr>
            <a:lvl5pPr marL="1921994" indent="0">
              <a:buNone/>
              <a:defRPr/>
            </a:lvl5pPr>
          </a:lstStyle>
          <a:p>
            <a:pPr lvl="0"/>
            <a:r>
              <a:rPr lang="en-US" noProof="0"/>
              <a:t>Full Name</a:t>
            </a:r>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12052274" y="6330284"/>
            <a:ext cx="5282272" cy="432000"/>
          </a:xfrm>
        </p:spPr>
        <p:txBody>
          <a:bodyPr/>
          <a:lstStyle>
            <a:lvl1pPr marL="0" indent="0">
              <a:buNone/>
              <a:defRPr>
                <a:solidFill>
                  <a:schemeClr val="bg1">
                    <a:lumMod val="95000"/>
                  </a:schemeClr>
                </a:solidFill>
              </a:defRPr>
            </a:lvl1pPr>
            <a:lvl2pPr marL="476246" indent="0">
              <a:buNone/>
              <a:defRPr/>
            </a:lvl2pPr>
            <a:lvl3pPr marL="969501" indent="0">
              <a:buNone/>
              <a:defRPr/>
            </a:lvl3pPr>
            <a:lvl4pPr marL="1445747" indent="0">
              <a:buNone/>
              <a:defRPr/>
            </a:lvl4pPr>
            <a:lvl5pPr marL="1921994" indent="0">
              <a:buNone/>
              <a:defRPr/>
            </a:lvl5pPr>
          </a:lstStyle>
          <a:p>
            <a:pPr lvl="0"/>
            <a:r>
              <a:rPr lang="en-US" noProof="0"/>
              <a:t>Phone Number</a:t>
            </a:r>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12052274" y="6871968"/>
            <a:ext cx="5282272" cy="432000"/>
          </a:xfrm>
        </p:spPr>
        <p:txBody>
          <a:bodyPr/>
          <a:lstStyle>
            <a:lvl1pPr marL="0" indent="0">
              <a:buNone/>
              <a:defRPr>
                <a:solidFill>
                  <a:schemeClr val="bg1">
                    <a:lumMod val="95000"/>
                  </a:schemeClr>
                </a:solidFill>
              </a:defRPr>
            </a:lvl1pPr>
            <a:lvl2pPr marL="476246" indent="0">
              <a:buNone/>
              <a:defRPr/>
            </a:lvl2pPr>
            <a:lvl3pPr marL="969501" indent="0">
              <a:buNone/>
              <a:defRPr/>
            </a:lvl3pPr>
            <a:lvl4pPr marL="1445747" indent="0">
              <a:buNone/>
              <a:defRPr/>
            </a:lvl4pPr>
            <a:lvl5pPr marL="1921994" indent="0">
              <a:buNone/>
              <a:defRPr/>
            </a:lvl5pPr>
          </a:lstStyle>
          <a:p>
            <a:pPr lvl="0"/>
            <a:r>
              <a:rPr lang="en-US" noProof="0"/>
              <a:t>Email or Social Media Handle</a:t>
            </a:r>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12052274" y="7413653"/>
            <a:ext cx="5282272" cy="432000"/>
          </a:xfrm>
        </p:spPr>
        <p:txBody>
          <a:bodyPr/>
          <a:lstStyle>
            <a:lvl1pPr marL="0" indent="0">
              <a:buNone/>
              <a:defRPr>
                <a:solidFill>
                  <a:schemeClr val="bg1">
                    <a:lumMod val="95000"/>
                  </a:schemeClr>
                </a:solidFill>
              </a:defRPr>
            </a:lvl1pPr>
            <a:lvl2pPr marL="476246" indent="0">
              <a:buNone/>
              <a:defRPr/>
            </a:lvl2pPr>
            <a:lvl3pPr marL="969501" indent="0">
              <a:buNone/>
              <a:defRPr/>
            </a:lvl3pPr>
            <a:lvl4pPr marL="1445747" indent="0">
              <a:buNone/>
              <a:defRPr/>
            </a:lvl4pPr>
            <a:lvl5pPr marL="1921994" indent="0">
              <a:buNone/>
              <a:defRPr/>
            </a:lvl5pPr>
          </a:lstStyle>
          <a:p>
            <a:pPr lvl="0"/>
            <a:r>
              <a:rPr lang="en-US" noProof="0"/>
              <a:t>Company Website</a:t>
            </a:r>
          </a:p>
        </p:txBody>
      </p:sp>
    </p:spTree>
    <p:extLst>
      <p:ext uri="{BB962C8B-B14F-4D97-AF65-F5344CB8AC3E}">
        <p14:creationId xmlns:p14="http://schemas.microsoft.com/office/powerpoint/2010/main" val="178115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05274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26317" y="3009900"/>
            <a:ext cx="12801602" cy="3422400"/>
          </a:xfrm>
        </p:spPr>
        <p:txBody>
          <a:bodyPr anchor="b">
            <a:normAutofit/>
          </a:bodyPr>
          <a:lstStyle>
            <a:lvl1pPr algn="l">
              <a:defRPr sz="5400" b="0" cap="all"/>
            </a:lvl1pPr>
          </a:lstStyle>
          <a:p>
            <a:r>
              <a:rPr lang="fr-FR"/>
              <a:t>Modifiez le style du titre</a:t>
            </a:r>
            <a:endParaRPr lang="en-US" dirty="0"/>
          </a:p>
        </p:txBody>
      </p:sp>
      <p:sp>
        <p:nvSpPr>
          <p:cNvPr id="3" name="Text Placeholder 2"/>
          <p:cNvSpPr>
            <a:spLocks noGrp="1"/>
          </p:cNvSpPr>
          <p:nvPr>
            <p:ph type="body" idx="1"/>
          </p:nvPr>
        </p:nvSpPr>
        <p:spPr>
          <a:xfrm>
            <a:off x="1026320" y="6743700"/>
            <a:ext cx="12801600" cy="2247900"/>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89964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26317" y="1028701"/>
            <a:ext cx="7406483" cy="5422901"/>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8712200" y="1028702"/>
            <a:ext cx="7401719" cy="5422899"/>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16647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458121" y="1028700"/>
            <a:ext cx="6974681" cy="864393"/>
          </a:xfrm>
        </p:spPr>
        <p:txBody>
          <a:bodyPr anchor="b">
            <a:noAutofit/>
          </a:bodyPr>
          <a:lstStyle>
            <a:lvl1pPr marL="0" indent="0">
              <a:buNone/>
              <a:defRPr sz="42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Modifiez les styles du texte du masque</a:t>
            </a:r>
          </a:p>
        </p:txBody>
      </p:sp>
      <p:sp>
        <p:nvSpPr>
          <p:cNvPr id="4" name="Content Placeholder 3"/>
          <p:cNvSpPr>
            <a:spLocks noGrp="1"/>
          </p:cNvSpPr>
          <p:nvPr>
            <p:ph sz="half" idx="2"/>
          </p:nvPr>
        </p:nvSpPr>
        <p:spPr>
          <a:xfrm>
            <a:off x="1026317" y="1905794"/>
            <a:ext cx="7406483" cy="4545807"/>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9118599" y="1028700"/>
            <a:ext cx="6997701" cy="864393"/>
          </a:xfrm>
        </p:spPr>
        <p:txBody>
          <a:bodyPr anchor="b">
            <a:noAutofit/>
          </a:bodyPr>
          <a:lstStyle>
            <a:lvl1pPr marL="0" indent="0">
              <a:buNone/>
              <a:defRPr sz="42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Modifiez les styles du texte du masque</a:t>
            </a:r>
          </a:p>
        </p:txBody>
      </p:sp>
      <p:sp>
        <p:nvSpPr>
          <p:cNvPr id="6" name="Content Placeholder 5"/>
          <p:cNvSpPr>
            <a:spLocks noGrp="1"/>
          </p:cNvSpPr>
          <p:nvPr>
            <p:ph sz="quarter" idx="4"/>
          </p:nvPr>
        </p:nvSpPr>
        <p:spPr>
          <a:xfrm>
            <a:off x="8709818" y="1893093"/>
            <a:ext cx="7393782" cy="4545807"/>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30312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57979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31463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627518" y="1028700"/>
            <a:ext cx="5486400" cy="2057400"/>
          </a:xfrm>
        </p:spPr>
        <p:txBody>
          <a:bodyPr anchor="b">
            <a:normAutofit/>
          </a:bodyPr>
          <a:lstStyle>
            <a:lvl1pPr algn="l">
              <a:defRPr sz="3600" b="0"/>
            </a:lvl1pPr>
          </a:lstStyle>
          <a:p>
            <a:r>
              <a:rPr lang="fr-FR"/>
              <a:t>Modifiez le style du titre</a:t>
            </a:r>
            <a:endParaRPr lang="en-US" dirty="0"/>
          </a:p>
        </p:txBody>
      </p:sp>
      <p:sp>
        <p:nvSpPr>
          <p:cNvPr id="3" name="Content Placeholder 2"/>
          <p:cNvSpPr>
            <a:spLocks noGrp="1"/>
          </p:cNvSpPr>
          <p:nvPr>
            <p:ph idx="1"/>
          </p:nvPr>
        </p:nvSpPr>
        <p:spPr>
          <a:xfrm>
            <a:off x="1026318" y="1028700"/>
            <a:ext cx="8915402" cy="7962900"/>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627518" y="3314699"/>
            <a:ext cx="5486400" cy="3136901"/>
          </a:xfrm>
        </p:spPr>
        <p:txBody>
          <a:bodyPr anchor="t">
            <a:normAutofit/>
          </a:bodyPr>
          <a:lstStyle>
            <a:lvl1pPr marL="0" indent="0">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fr-FR"/>
              <a:t>Modifiez les styles du texte du masque</a:t>
            </a:r>
          </a:p>
        </p:txBody>
      </p:sp>
      <p:sp>
        <p:nvSpPr>
          <p:cNvPr id="5" name="Date Placeholder 4"/>
          <p:cNvSpPr>
            <a:spLocks noGrp="1"/>
          </p:cNvSpPr>
          <p:nvPr>
            <p:ph type="dt" sz="half" idx="10"/>
          </p:nvPr>
        </p:nvSpPr>
        <p:spPr/>
        <p:txBody>
          <a:bodyPr/>
          <a:lstStyle/>
          <a:p>
            <a:fld id="{1D8BD707-D9CF-40AE-B4C6-C98DA3205C09}"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52533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4218" y="2171700"/>
            <a:ext cx="9029700" cy="1714500"/>
          </a:xfrm>
        </p:spPr>
        <p:txBody>
          <a:bodyPr anchor="b">
            <a:normAutofit/>
          </a:bodyPr>
          <a:lstStyle>
            <a:lvl1pPr algn="l">
              <a:defRPr sz="4200" b="0"/>
            </a:lvl1pPr>
          </a:lstStyle>
          <a:p>
            <a:r>
              <a:rPr lang="fr-FR"/>
              <a:t>Modifiez le style du titre</a:t>
            </a:r>
            <a:endParaRPr lang="en-US" dirty="0"/>
          </a:p>
        </p:txBody>
      </p:sp>
      <p:sp>
        <p:nvSpPr>
          <p:cNvPr id="14" name="Picture Placeholder 2"/>
          <p:cNvSpPr>
            <a:spLocks noGrp="1" noChangeAspect="1"/>
          </p:cNvSpPr>
          <p:nvPr>
            <p:ph type="pic" idx="1"/>
          </p:nvPr>
        </p:nvSpPr>
        <p:spPr>
          <a:xfrm>
            <a:off x="1483518" y="1371600"/>
            <a:ext cx="4921461" cy="6858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fr-FR"/>
              <a:t>Cliquez sur l'icône pour ajouter une image</a:t>
            </a:r>
            <a:endParaRPr lang="en-US" dirty="0"/>
          </a:p>
        </p:txBody>
      </p:sp>
      <p:sp>
        <p:nvSpPr>
          <p:cNvPr id="4" name="Text Placeholder 3"/>
          <p:cNvSpPr>
            <a:spLocks noGrp="1"/>
          </p:cNvSpPr>
          <p:nvPr>
            <p:ph type="body" sz="half" idx="2"/>
          </p:nvPr>
        </p:nvSpPr>
        <p:spPr>
          <a:xfrm>
            <a:off x="7084218" y="4165600"/>
            <a:ext cx="9032082" cy="3073400"/>
          </a:xfrm>
        </p:spPr>
        <p:txBody>
          <a:bodyPr anchor="t">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fr-FR"/>
              <a:t>Modifiez les styles du texte du masque</a:t>
            </a:r>
          </a:p>
        </p:txBody>
      </p:sp>
      <p:sp>
        <p:nvSpPr>
          <p:cNvPr id="5" name="Date Placeholder 4"/>
          <p:cNvSpPr>
            <a:spLocks noGrp="1"/>
          </p:cNvSpPr>
          <p:nvPr>
            <p:ph type="dt" sz="half" idx="10"/>
          </p:nvPr>
        </p:nvSpPr>
        <p:spPr/>
        <p:txBody>
          <a:bodyPr/>
          <a:lstStyle/>
          <a:p>
            <a:fld id="{1D8BD707-D9CF-40AE-B4C6-C98DA3205C09}"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375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3810454" y="4445000"/>
            <a:ext cx="4472787" cy="4813301"/>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026318" y="6730998"/>
            <a:ext cx="12801600" cy="2260601"/>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6318" y="1028701"/>
            <a:ext cx="12801600" cy="5422901"/>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4856618" y="9258301"/>
            <a:ext cx="2400300" cy="547688"/>
          </a:xfrm>
          <a:prstGeom prst="rect">
            <a:avLst/>
          </a:prstGeom>
        </p:spPr>
        <p:txBody>
          <a:bodyPr vert="horz" lIns="91440" tIns="45720" rIns="91440" bIns="45720" rtlCol="0" anchor="t"/>
          <a:lstStyle>
            <a:lvl1pPr algn="r">
              <a:defRPr sz="1500" b="0" i="0">
                <a:solidFill>
                  <a:schemeClr val="bg2">
                    <a:lumMod val="50000"/>
                  </a:schemeClr>
                </a:solidFill>
                <a:effectLst/>
                <a:latin typeface="+mn-lt"/>
              </a:defRPr>
            </a:lvl1pPr>
          </a:lstStyle>
          <a:p>
            <a:fld id="{1D8BD707-D9CF-40AE-B4C6-C98DA3205C09}" type="datetimeFigureOut">
              <a:rPr lang="en-US" smtClean="0"/>
              <a:pPr/>
              <a:t>2/4/2026</a:t>
            </a:fld>
            <a:endParaRPr lang="en-US"/>
          </a:p>
        </p:txBody>
      </p:sp>
      <p:sp>
        <p:nvSpPr>
          <p:cNvPr id="5" name="Footer Placeholder 4"/>
          <p:cNvSpPr>
            <a:spLocks noGrp="1"/>
          </p:cNvSpPr>
          <p:nvPr>
            <p:ph type="ftr" sz="quarter" idx="3"/>
          </p:nvPr>
        </p:nvSpPr>
        <p:spPr>
          <a:xfrm>
            <a:off x="1026318" y="9258301"/>
            <a:ext cx="11315700" cy="547688"/>
          </a:xfrm>
          <a:prstGeom prst="rect">
            <a:avLst/>
          </a:prstGeom>
        </p:spPr>
        <p:txBody>
          <a:bodyPr vert="horz" lIns="91440" tIns="45720" rIns="91440" bIns="45720" rtlCol="0" anchor="t"/>
          <a:lstStyle>
            <a:lvl1pPr algn="l">
              <a:defRPr sz="15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5544801" y="8367713"/>
            <a:ext cx="1713368" cy="1004888"/>
          </a:xfrm>
          <a:prstGeom prst="rect">
            <a:avLst/>
          </a:prstGeom>
        </p:spPr>
        <p:txBody>
          <a:bodyPr vert="horz" lIns="91440" tIns="45720" rIns="91440" bIns="45720" rtlCol="0" anchor="b"/>
          <a:lstStyle>
            <a:lvl1pPr algn="r">
              <a:defRPr sz="4800" b="0" i="0">
                <a:solidFill>
                  <a:schemeClr val="bg2">
                    <a:lumMod val="50000"/>
                  </a:schemeClr>
                </a:solidFill>
                <a:effectLst/>
                <a:latin typeface="+mn-lt"/>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2286361473"/>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685800" rtl="0" eaLnBrk="1" latinLnBrk="0" hangingPunct="1">
        <a:spcBef>
          <a:spcPct val="0"/>
        </a:spcBef>
        <a:buNone/>
        <a:defRPr sz="5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86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3000" kern="1200" cap="none">
          <a:solidFill>
            <a:schemeClr val="bg2">
              <a:lumMod val="75000"/>
            </a:schemeClr>
          </a:solidFill>
          <a:effectLst/>
          <a:latin typeface="+mn-lt"/>
          <a:ea typeface="+mn-ea"/>
          <a:cs typeface="+mn-cs"/>
        </a:defRPr>
      </a:lvl1pPr>
      <a:lvl2pPr marL="11144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700" kern="1200" cap="none">
          <a:solidFill>
            <a:schemeClr val="bg2">
              <a:lumMod val="75000"/>
            </a:schemeClr>
          </a:solidFill>
          <a:effectLst/>
          <a:latin typeface="+mn-lt"/>
          <a:ea typeface="+mn-ea"/>
          <a:cs typeface="+mn-cs"/>
        </a:defRPr>
      </a:lvl2pPr>
      <a:lvl3pPr marL="18002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400" kern="1200" cap="none">
          <a:solidFill>
            <a:schemeClr val="bg2">
              <a:lumMod val="75000"/>
            </a:schemeClr>
          </a:solidFill>
          <a:effectLst/>
          <a:latin typeface="+mn-lt"/>
          <a:ea typeface="+mn-ea"/>
          <a:cs typeface="+mn-cs"/>
        </a:defRPr>
      </a:lvl3pPr>
      <a:lvl4pPr marL="23145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4pPr>
      <a:lvl5pPr marL="30003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5pPr>
      <a:lvl6pPr marL="37719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6pPr>
      <a:lvl7pPr marL="44577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7pPr>
      <a:lvl8pPr marL="51435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8pPr>
      <a:lvl9pPr marL="58293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7.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bin"/></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r="2919"/>
          <a:stretch>
            <a:fillRect/>
          </a:stretch>
        </p:blipFill>
        <p:spPr>
          <a:xfrm>
            <a:off x="5408310" y="-468065"/>
            <a:ext cx="13133172" cy="901873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0" y="7065308"/>
            <a:ext cx="3221692" cy="3221692"/>
          </a:xfrm>
          <a:prstGeom prst="rect">
            <a:avLst/>
          </a:prstGeom>
        </p:spPr>
      </p:pic>
      <p:grpSp>
        <p:nvGrpSpPr>
          <p:cNvPr id="4" name="Group 4"/>
          <p:cNvGrpSpPr/>
          <p:nvPr/>
        </p:nvGrpSpPr>
        <p:grpSpPr>
          <a:xfrm rot="-8100000">
            <a:off x="-4325427" y="3171972"/>
            <a:ext cx="22404652" cy="8950886"/>
            <a:chOff x="0" y="0"/>
            <a:chExt cx="35276568" cy="14093347"/>
          </a:xfrm>
        </p:grpSpPr>
        <p:sp>
          <p:nvSpPr>
            <p:cNvPr id="5" name="Freeform 5"/>
            <p:cNvSpPr/>
            <p:nvPr/>
          </p:nvSpPr>
          <p:spPr>
            <a:xfrm>
              <a:off x="0" y="0"/>
              <a:ext cx="35276569" cy="14093346"/>
            </a:xfrm>
            <a:custGeom>
              <a:avLst/>
              <a:gdLst/>
              <a:ahLst/>
              <a:cxnLst/>
              <a:rect l="l" t="t" r="r" b="b"/>
              <a:pathLst>
                <a:path w="35276569" h="14093346">
                  <a:moveTo>
                    <a:pt x="0" y="0"/>
                  </a:moveTo>
                  <a:lnTo>
                    <a:pt x="35276569" y="0"/>
                  </a:lnTo>
                  <a:lnTo>
                    <a:pt x="35276569" y="14093346"/>
                  </a:lnTo>
                  <a:lnTo>
                    <a:pt x="0" y="14093346"/>
                  </a:lnTo>
                  <a:close/>
                </a:path>
              </a:pathLst>
            </a:custGeom>
            <a:solidFill>
              <a:srgbClr val="F1EFE1"/>
            </a:solidFill>
          </p:spPr>
        </p:sp>
      </p:grpSp>
      <p:sp>
        <p:nvSpPr>
          <p:cNvPr id="6" name="TextBox 6"/>
          <p:cNvSpPr txBox="1"/>
          <p:nvPr/>
        </p:nvSpPr>
        <p:spPr>
          <a:xfrm>
            <a:off x="1574403" y="5486125"/>
            <a:ext cx="8739053" cy="2809744"/>
          </a:xfrm>
          <a:prstGeom prst="rect">
            <a:avLst/>
          </a:prstGeom>
        </p:spPr>
        <p:txBody>
          <a:bodyPr wrap="square" lIns="0" tIns="0" rIns="0" bIns="0" rtlCol="0" anchor="t">
            <a:spAutoFit/>
          </a:bodyPr>
          <a:lstStyle/>
          <a:p>
            <a:pPr algn="ctr">
              <a:lnSpc>
                <a:spcPts val="7481"/>
              </a:lnSpc>
            </a:pPr>
            <a:r>
              <a:rPr lang="en-US" sz="4800" b="1" dirty="0">
                <a:solidFill>
                  <a:srgbClr val="192954"/>
                </a:solidFill>
                <a:latin typeface="Book Antiqua" panose="02040602050305030304" pitchFamily="18" charset="0"/>
              </a:rPr>
              <a:t>INVESTMENT OPPORTUNITIES IN DJIBOUTI</a:t>
            </a:r>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1625548" y="3805856"/>
            <a:ext cx="7151453" cy="7151453"/>
          </a:xfrm>
          <a:prstGeom prst="rect">
            <a:avLst/>
          </a:prstGeom>
        </p:spPr>
      </p:pic>
      <p:pic>
        <p:nvPicPr>
          <p:cNvPr id="8" name="Picture 8"/>
          <p:cNvPicPr>
            <a:picLocks noChangeAspect="1"/>
          </p:cNvPicPr>
          <p:nvPr/>
        </p:nvPicPr>
        <p:blipFill>
          <a:blip r:embed="rId7" cstate="print"/>
          <a:srcRect/>
          <a:stretch>
            <a:fillRect/>
          </a:stretch>
        </p:blipFill>
        <p:spPr>
          <a:xfrm>
            <a:off x="918894" y="389565"/>
            <a:ext cx="2087119" cy="1390869"/>
          </a:xfrm>
          <a:prstGeom prst="rect">
            <a:avLst/>
          </a:prstGeom>
        </p:spPr>
      </p:pic>
      <p:pic>
        <p:nvPicPr>
          <p:cNvPr id="9" name="Picture 9"/>
          <p:cNvPicPr>
            <a:picLocks noChangeAspect="1"/>
          </p:cNvPicPr>
          <p:nvPr/>
        </p:nvPicPr>
        <p:blipFill>
          <a:blip r:embed="rId8" cstate="print"/>
          <a:srcRect/>
          <a:stretch>
            <a:fillRect/>
          </a:stretch>
        </p:blipFill>
        <p:spPr>
          <a:xfrm>
            <a:off x="3669565" y="389565"/>
            <a:ext cx="1335892" cy="1442989"/>
          </a:xfrm>
          <a:prstGeom prst="rect">
            <a:avLst/>
          </a:prstGeom>
        </p:spPr>
      </p:pic>
      <p:sp>
        <p:nvSpPr>
          <p:cNvPr id="10" name="TextBox 10"/>
          <p:cNvSpPr txBox="1"/>
          <p:nvPr/>
        </p:nvSpPr>
        <p:spPr>
          <a:xfrm>
            <a:off x="381001" y="2145616"/>
            <a:ext cx="5027310" cy="1384995"/>
          </a:xfrm>
          <a:prstGeom prst="rect">
            <a:avLst/>
          </a:prstGeom>
        </p:spPr>
        <p:txBody>
          <a:bodyPr wrap="square" lIns="0" tIns="0" rIns="0" bIns="0" rtlCol="0" anchor="t">
            <a:spAutoFit/>
          </a:bodyPr>
          <a:lstStyle/>
          <a:p>
            <a:pPr algn="ctr">
              <a:lnSpc>
                <a:spcPts val="1753"/>
              </a:lnSpc>
            </a:pPr>
            <a:r>
              <a:rPr lang="en-US" sz="2112" spc="44" dirty="0">
                <a:solidFill>
                  <a:srgbClr val="192954"/>
                </a:solidFill>
                <a:latin typeface="Aileron Bold" panose="00000800000000000000" pitchFamily="50" charset="0"/>
              </a:rPr>
              <a:t>RÉPUBLIQUE DE DJIBOUTI</a:t>
            </a:r>
          </a:p>
          <a:p>
            <a:pPr algn="ctr">
              <a:lnSpc>
                <a:spcPts val="1753"/>
              </a:lnSpc>
            </a:pPr>
            <a:r>
              <a:rPr lang="en-US" sz="2112" spc="44" dirty="0">
                <a:solidFill>
                  <a:srgbClr val="192954"/>
                </a:solidFill>
                <a:latin typeface="Aileron Bold" panose="00000800000000000000" pitchFamily="50" charset="0"/>
              </a:rPr>
              <a:t>---------------------</a:t>
            </a:r>
          </a:p>
          <a:p>
            <a:pPr algn="ctr">
              <a:lnSpc>
                <a:spcPts val="1753"/>
              </a:lnSpc>
            </a:pPr>
            <a:r>
              <a:rPr lang="en-US" sz="2112" spc="44" dirty="0">
                <a:solidFill>
                  <a:srgbClr val="192954"/>
                </a:solidFill>
                <a:latin typeface="Aileron Bold" panose="00000800000000000000" pitchFamily="50" charset="0"/>
              </a:rPr>
              <a:t>UNITÉ - EQUALITÉ - PAIX</a:t>
            </a:r>
          </a:p>
          <a:p>
            <a:pPr algn="ctr">
              <a:lnSpc>
                <a:spcPts val="1753"/>
              </a:lnSpc>
            </a:pPr>
            <a:r>
              <a:rPr lang="en-US" sz="2112" spc="44" dirty="0">
                <a:solidFill>
                  <a:srgbClr val="192954"/>
                </a:solidFill>
                <a:latin typeface="Aileron Bold" panose="00000800000000000000" pitchFamily="50" charset="0"/>
              </a:rPr>
              <a:t>------------------------</a:t>
            </a:r>
          </a:p>
          <a:p>
            <a:pPr algn="ctr">
              <a:lnSpc>
                <a:spcPts val="1753"/>
              </a:lnSpc>
            </a:pPr>
            <a:r>
              <a:rPr lang="en-US" sz="2112" spc="44" dirty="0">
                <a:solidFill>
                  <a:srgbClr val="192954"/>
                </a:solidFill>
                <a:latin typeface="Aileron Bold" panose="00000800000000000000" pitchFamily="50" charset="0"/>
              </a:rPr>
              <a:t>MINISTÈRE DU COMMERCE ET DU TOURISME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23" y="1562099"/>
            <a:ext cx="17897877" cy="8239259"/>
          </a:xfrm>
          <a:prstGeom prst="rect">
            <a:avLst/>
          </a:prstGeom>
        </p:spPr>
      </p:pic>
      <p:sp>
        <p:nvSpPr>
          <p:cNvPr id="3" name="Rectangle 2"/>
          <p:cNvSpPr/>
          <p:nvPr/>
        </p:nvSpPr>
        <p:spPr>
          <a:xfrm>
            <a:off x="7162800" y="266700"/>
            <a:ext cx="5029200"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fr-FR" sz="3200" b="1" dirty="0"/>
              <a:t> </a:t>
            </a:r>
            <a:r>
              <a:rPr lang="fr-FR" sz="3200" b="1" dirty="0" err="1"/>
              <a:t>Cable</a:t>
            </a:r>
            <a:r>
              <a:rPr lang="fr-FR" sz="3200" b="1" dirty="0"/>
              <a:t> car station</a:t>
            </a:r>
          </a:p>
        </p:txBody>
      </p:sp>
      <p:sp>
        <p:nvSpPr>
          <p:cNvPr id="5" name="Rectangle 4"/>
          <p:cNvSpPr/>
          <p:nvPr/>
        </p:nvSpPr>
        <p:spPr>
          <a:xfrm>
            <a:off x="11277600" y="3082836"/>
            <a:ext cx="4876800" cy="5632311"/>
          </a:xfrm>
          <a:prstGeom prst="rect">
            <a:avLst/>
          </a:prstGeom>
        </p:spPr>
        <p:txBody>
          <a:bodyPr wrap="square">
            <a:spAutoFit/>
          </a:bodyPr>
          <a:lstStyle/>
          <a:p>
            <a:endParaRPr lang="fr-FR" sz="3600" b="1" dirty="0"/>
          </a:p>
          <a:p>
            <a:r>
              <a:rPr lang="fr-FR" sz="3200" b="1" dirty="0">
                <a:solidFill>
                  <a:schemeClr val="bg1"/>
                </a:solidFill>
                <a:latin typeface="Book Antiqua" panose="02040602050305030304" pitchFamily="18" charset="0"/>
              </a:rPr>
              <a:t>•Arta Beach</a:t>
            </a:r>
          </a:p>
          <a:p>
            <a:r>
              <a:rPr lang="fr-FR" sz="3200" b="1" dirty="0">
                <a:solidFill>
                  <a:schemeClr val="bg1"/>
                </a:solidFill>
                <a:latin typeface="Book Antiqua" panose="02040602050305030304" pitchFamily="18" charset="0"/>
              </a:rPr>
              <a:t>• Day Forest</a:t>
            </a:r>
          </a:p>
          <a:p>
            <a:endParaRPr lang="fr-FR" sz="3200" b="1" dirty="0">
              <a:latin typeface="Book Antiqua" panose="02040602050305030304" pitchFamily="18" charset="0"/>
            </a:endParaRPr>
          </a:p>
          <a:p>
            <a:endParaRPr lang="fr-FR" sz="3200" b="1" dirty="0">
              <a:latin typeface="Book Antiqua" panose="02040602050305030304" pitchFamily="18" charset="0"/>
            </a:endParaRPr>
          </a:p>
          <a:p>
            <a:endParaRPr lang="fr-FR" sz="3200" b="1" dirty="0">
              <a:latin typeface="Book Antiqua" panose="02040602050305030304" pitchFamily="18" charset="0"/>
            </a:endParaRPr>
          </a:p>
          <a:p>
            <a:endParaRPr lang="fr-FR" sz="3200" b="1" dirty="0">
              <a:latin typeface="Book Antiqua" panose="02040602050305030304" pitchFamily="18" charset="0"/>
            </a:endParaRPr>
          </a:p>
          <a:p>
            <a:endParaRPr lang="fr-FR" sz="3200" b="1" dirty="0">
              <a:latin typeface="Book Antiqua" panose="02040602050305030304" pitchFamily="18" charset="0"/>
            </a:endParaRPr>
          </a:p>
          <a:p>
            <a:endParaRPr lang="fr-FR" sz="3200" b="1" dirty="0"/>
          </a:p>
          <a:p>
            <a:endParaRPr lang="fr-FR" sz="3200" b="1" dirty="0"/>
          </a:p>
          <a:p>
            <a:endParaRPr lang="fr-FR" dirty="0"/>
          </a:p>
          <a:p>
            <a:endParaRPr lang="fr-FR" dirty="0"/>
          </a:p>
        </p:txBody>
      </p:sp>
      <p:sp>
        <p:nvSpPr>
          <p:cNvPr id="9" name="Rectangle 8"/>
          <p:cNvSpPr/>
          <p:nvPr/>
        </p:nvSpPr>
        <p:spPr>
          <a:xfrm>
            <a:off x="237722" y="1714500"/>
            <a:ext cx="7534677" cy="6494085"/>
          </a:xfrm>
          <a:prstGeom prst="rect">
            <a:avLst/>
          </a:prstGeom>
        </p:spPr>
        <p:txBody>
          <a:bodyPr wrap="square">
            <a:spAutoFit/>
          </a:bodyPr>
          <a:lstStyle/>
          <a:p>
            <a:pPr algn="just"/>
            <a:r>
              <a:rPr lang="en-US" sz="3200" dirty="0">
                <a:solidFill>
                  <a:schemeClr val="bg1"/>
                </a:solidFill>
                <a:latin typeface="Book Antiqua" panose="02040602050305030304" pitchFamily="18" charset="0"/>
              </a:rPr>
              <a:t>Djibouti has advantages for the development of leisure infrastructure such as a cable car station. The cable car would provide visitors with a unique and spectacular perspective of Djibouti's magnificent landscapes, including its mountains, coastlines and unique geological formations, thereby allowing simultaneous discovery of these natural wonders. This attraction would attract a large number of tourists looking for new experiences, thus increasing the number of visitors and extending their stay.</a:t>
            </a:r>
            <a:endParaRPr lang="fr-FR" sz="3200" dirty="0">
              <a:solidFill>
                <a:schemeClr val="bg1"/>
              </a:solidFill>
              <a:latin typeface="Book Antiqua" panose="02040602050305030304" pitchFamily="18" charset="0"/>
            </a:endParaRPr>
          </a:p>
        </p:txBody>
      </p:sp>
      <p:sp>
        <p:nvSpPr>
          <p:cNvPr id="7" name="Rectangle 6"/>
          <p:cNvSpPr/>
          <p:nvPr/>
        </p:nvSpPr>
        <p:spPr>
          <a:xfrm>
            <a:off x="9067800" y="1895158"/>
            <a:ext cx="6629400" cy="954107"/>
          </a:xfrm>
          <a:prstGeom prst="rect">
            <a:avLst/>
          </a:prstGeom>
        </p:spPr>
        <p:txBody>
          <a:bodyPr wrap="square">
            <a:spAutoFit/>
          </a:bodyPr>
          <a:lstStyle/>
          <a:p>
            <a:pPr algn="ctr"/>
            <a:r>
              <a:rPr lang="en-US" sz="2800" b="1" dirty="0">
                <a:solidFill>
                  <a:schemeClr val="bg1"/>
                </a:solidFill>
                <a:latin typeface="Book Antiqua" panose="02040602050305030304" pitchFamily="18" charset="0"/>
              </a:rPr>
              <a:t>Suitable locations for these types of projects</a:t>
            </a:r>
            <a:endParaRPr lang="fr-FR" sz="28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737577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8AC0B-1BC9-69B9-FB44-B12352954C7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F0E26F4-8C44-D041-2F92-49CBB9F18A7C}"/>
              </a:ext>
            </a:extLst>
          </p:cNvPr>
          <p:cNvSpPr/>
          <p:nvPr/>
        </p:nvSpPr>
        <p:spPr>
          <a:xfrm>
            <a:off x="6096000" y="266700"/>
            <a:ext cx="4572000"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fr-FR" b="1" dirty="0"/>
              <a:t> </a:t>
            </a:r>
            <a:r>
              <a:rPr lang="fr-FR" sz="3200" b="1" dirty="0"/>
              <a:t>BEACH FOR WOMEN</a:t>
            </a:r>
            <a:endParaRPr lang="fr-FR" dirty="0"/>
          </a:p>
        </p:txBody>
      </p:sp>
      <p:sp>
        <p:nvSpPr>
          <p:cNvPr id="9" name="Rectangle 8">
            <a:extLst>
              <a:ext uri="{FF2B5EF4-FFF2-40B4-BE49-F238E27FC236}">
                <a16:creationId xmlns:a16="http://schemas.microsoft.com/office/drawing/2014/main" id="{770D1732-9E11-384D-2E2D-0C255817D9EB}"/>
              </a:ext>
            </a:extLst>
          </p:cNvPr>
          <p:cNvSpPr/>
          <p:nvPr/>
        </p:nvSpPr>
        <p:spPr>
          <a:xfrm>
            <a:off x="304800" y="1181100"/>
            <a:ext cx="9448800" cy="2062103"/>
          </a:xfrm>
          <a:prstGeom prst="rect">
            <a:avLst/>
          </a:prstGeom>
        </p:spPr>
        <p:txBody>
          <a:bodyPr wrap="square">
            <a:spAutoFit/>
          </a:bodyPr>
          <a:lstStyle/>
          <a:p>
            <a:pPr algn="just"/>
            <a:r>
              <a:rPr lang="en-US" sz="3200" b="1" dirty="0">
                <a:latin typeface="Book Antiqua" panose="02040602050305030304" pitchFamily="18" charset="0"/>
              </a:rPr>
              <a:t>Development of a secure beach exclusively dedicated to women, incorporating relaxation areas, seaside leisure activities, wellness spaces, and appropriately adapted facilities.</a:t>
            </a:r>
            <a:endParaRPr lang="fr-FR" sz="3200" b="1" dirty="0">
              <a:latin typeface="Book Antiqua" panose="02040602050305030304" pitchFamily="18" charset="0"/>
            </a:endParaRPr>
          </a:p>
        </p:txBody>
      </p:sp>
      <p:sp>
        <p:nvSpPr>
          <p:cNvPr id="12" name="Rectangle 11">
            <a:extLst>
              <a:ext uri="{FF2B5EF4-FFF2-40B4-BE49-F238E27FC236}">
                <a16:creationId xmlns:a16="http://schemas.microsoft.com/office/drawing/2014/main" id="{071F540D-833D-1D9F-7524-009C1AB8B486}"/>
              </a:ext>
            </a:extLst>
          </p:cNvPr>
          <p:cNvSpPr/>
          <p:nvPr/>
        </p:nvSpPr>
        <p:spPr>
          <a:xfrm>
            <a:off x="2057400" y="5829300"/>
            <a:ext cx="4533900" cy="584775"/>
          </a:xfrm>
          <a:prstGeom prst="rect">
            <a:avLst/>
          </a:prstGeom>
        </p:spPr>
        <p:txBody>
          <a:bodyPr wrap="square">
            <a:spAutoFit/>
          </a:bodyPr>
          <a:lstStyle/>
          <a:p>
            <a:r>
              <a:rPr lang="fr-FR" sz="3200" dirty="0">
                <a:latin typeface="Book Antiqua" panose="02040602050305030304" pitchFamily="18" charset="0"/>
              </a:rPr>
              <a:t>• Triton </a:t>
            </a:r>
            <a:r>
              <a:rPr lang="fr-FR" sz="3200" dirty="0" err="1">
                <a:latin typeface="Book Antiqua" panose="02040602050305030304" pitchFamily="18" charset="0"/>
              </a:rPr>
              <a:t>beach</a:t>
            </a:r>
            <a:endParaRPr lang="fr-FR" sz="3200" dirty="0">
              <a:latin typeface="Book Antiqua" panose="02040602050305030304" pitchFamily="18" charset="0"/>
            </a:endParaRPr>
          </a:p>
        </p:txBody>
      </p:sp>
      <p:pic>
        <p:nvPicPr>
          <p:cNvPr id="6" name="Image 5">
            <a:extLst>
              <a:ext uri="{FF2B5EF4-FFF2-40B4-BE49-F238E27FC236}">
                <a16:creationId xmlns:a16="http://schemas.microsoft.com/office/drawing/2014/main" id="{F4B84DA5-FB4E-43C9-C809-F02FDDD17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7953" y="1061305"/>
            <a:ext cx="6382048" cy="3545582"/>
          </a:xfrm>
          <a:prstGeom prst="rect">
            <a:avLst/>
          </a:prstGeom>
        </p:spPr>
      </p:pic>
      <p:pic>
        <p:nvPicPr>
          <p:cNvPr id="10" name="Image 9">
            <a:extLst>
              <a:ext uri="{FF2B5EF4-FFF2-40B4-BE49-F238E27FC236}">
                <a16:creationId xmlns:a16="http://schemas.microsoft.com/office/drawing/2014/main" id="{5B0E1F63-CF4B-58E0-666C-016BAFEA3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4168" y="4752235"/>
            <a:ext cx="6379871" cy="3946994"/>
          </a:xfrm>
          <a:prstGeom prst="rect">
            <a:avLst/>
          </a:prstGeom>
        </p:spPr>
      </p:pic>
      <p:sp>
        <p:nvSpPr>
          <p:cNvPr id="2" name="Rectangle 1">
            <a:extLst>
              <a:ext uri="{FF2B5EF4-FFF2-40B4-BE49-F238E27FC236}">
                <a16:creationId xmlns:a16="http://schemas.microsoft.com/office/drawing/2014/main" id="{01AC7411-8A6D-ED7B-C781-20FB33F1A6BD}"/>
              </a:ext>
            </a:extLst>
          </p:cNvPr>
          <p:cNvSpPr/>
          <p:nvPr/>
        </p:nvSpPr>
        <p:spPr>
          <a:xfrm>
            <a:off x="1143000" y="3804192"/>
            <a:ext cx="6629400" cy="954107"/>
          </a:xfrm>
          <a:prstGeom prst="rect">
            <a:avLst/>
          </a:prstGeom>
        </p:spPr>
        <p:txBody>
          <a:bodyPr wrap="square">
            <a:spAutoFit/>
          </a:bodyPr>
          <a:lstStyle/>
          <a:p>
            <a:pPr algn="ctr"/>
            <a:r>
              <a:rPr lang="en-US" sz="2800" b="1" dirty="0">
                <a:latin typeface="Book Antiqua" panose="02040602050305030304" pitchFamily="18" charset="0"/>
              </a:rPr>
              <a:t>Suitable locations for these types of projects</a:t>
            </a:r>
            <a:endParaRPr lang="fr-FR" sz="2800" dirty="0">
              <a:latin typeface="Book Antiqua" panose="02040602050305030304" pitchFamily="18" charset="0"/>
            </a:endParaRPr>
          </a:p>
        </p:txBody>
      </p:sp>
    </p:spTree>
    <p:extLst>
      <p:ext uri="{BB962C8B-B14F-4D97-AF65-F5344CB8AC3E}">
        <p14:creationId xmlns:p14="http://schemas.microsoft.com/office/powerpoint/2010/main" val="832678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12192000" cy="13716000"/>
          </a:xfrm>
        </p:grpSpPr>
        <p:pic>
          <p:nvPicPr>
            <p:cNvPr id="3" name="Picture 3"/>
            <p:cNvPicPr>
              <a:picLocks noChangeAspect="1"/>
            </p:cNvPicPr>
            <p:nvPr/>
          </p:nvPicPr>
          <p:blipFill>
            <a:blip r:embed="rId2" cstate="print"/>
            <a:srcRect l="10676" r="45138"/>
            <a:stretch>
              <a:fillRect/>
            </a:stretch>
          </p:blipFill>
          <p:spPr>
            <a:xfrm>
              <a:off x="0" y="0"/>
              <a:ext cx="12192000" cy="13716000"/>
            </a:xfrm>
            <a:prstGeom prst="rect">
              <a:avLst/>
            </a:prstGeom>
          </p:spPr>
        </p:pic>
      </p:grpSp>
      <p:sp>
        <p:nvSpPr>
          <p:cNvPr id="7" name="TextBox 7"/>
          <p:cNvSpPr txBox="1"/>
          <p:nvPr/>
        </p:nvSpPr>
        <p:spPr>
          <a:xfrm>
            <a:off x="9829800" y="7346388"/>
            <a:ext cx="8001000" cy="556434"/>
          </a:xfrm>
          <a:prstGeom prst="rect">
            <a:avLst/>
          </a:prstGeom>
        </p:spPr>
        <p:txBody>
          <a:bodyPr wrap="square" lIns="0" tIns="0" rIns="0" bIns="0" rtlCol="0" anchor="t">
            <a:spAutoFit/>
          </a:bodyPr>
          <a:lstStyle/>
          <a:p>
            <a:pPr algn="ctr">
              <a:lnSpc>
                <a:spcPts val="4479"/>
              </a:lnSpc>
            </a:pPr>
            <a:r>
              <a:rPr lang="fr-FR" sz="3600" b="1" dirty="0">
                <a:latin typeface="Book Antiqua" panose="02040602050305030304" pitchFamily="18" charset="0"/>
              </a:rPr>
              <a:t> </a:t>
            </a:r>
            <a:endParaRPr lang="en-US" sz="3600" b="1" dirty="0">
              <a:solidFill>
                <a:srgbClr val="000000"/>
              </a:solidFill>
              <a:latin typeface="Book Antiqua" panose="02040602050305030304" pitchFamily="18" charset="0"/>
            </a:endParaRPr>
          </a:p>
        </p:txBody>
      </p:sp>
      <p:sp>
        <p:nvSpPr>
          <p:cNvPr id="6" name="Rectangle 5"/>
          <p:cNvSpPr/>
          <p:nvPr/>
        </p:nvSpPr>
        <p:spPr>
          <a:xfrm>
            <a:off x="10363200" y="2247900"/>
            <a:ext cx="6096000" cy="4429098"/>
          </a:xfrm>
          <a:prstGeom prst="rect">
            <a:avLst/>
          </a:prstGeom>
        </p:spPr>
        <p:txBody>
          <a:bodyPr wrap="square">
            <a:spAutoFit/>
          </a:bodyPr>
          <a:lstStyle/>
          <a:p>
            <a:pPr lvl="0" algn="just">
              <a:lnSpc>
                <a:spcPct val="150000"/>
              </a:lnSpc>
              <a:spcBef>
                <a:spcPct val="0"/>
              </a:spcBef>
            </a:pPr>
            <a:r>
              <a:rPr lang="en-US" sz="3200" b="1" dirty="0">
                <a:solidFill>
                  <a:schemeClr val="bg1"/>
                </a:solidFill>
              </a:rPr>
              <a:t>The development of key infrastructures serves as a strategic lever to strengthen the tourism sector. These efforts aim to provide visitors with high-quality facilities.</a:t>
            </a:r>
          </a:p>
        </p:txBody>
      </p:sp>
    </p:spTree>
    <p:extLst>
      <p:ext uri="{BB962C8B-B14F-4D97-AF65-F5344CB8AC3E}">
        <p14:creationId xmlns:p14="http://schemas.microsoft.com/office/powerpoint/2010/main" val="2847036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1181100"/>
            <a:ext cx="9220201" cy="8464928"/>
          </a:xfrm>
          <a:prstGeom prst="rect">
            <a:avLst/>
          </a:prstGeom>
        </p:spPr>
      </p:pic>
      <p:sp>
        <p:nvSpPr>
          <p:cNvPr id="3" name="Rectangle 2"/>
          <p:cNvSpPr/>
          <p:nvPr/>
        </p:nvSpPr>
        <p:spPr>
          <a:xfrm>
            <a:off x="7162800" y="266700"/>
            <a:ext cx="7086600"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fr-FR" b="1" dirty="0"/>
              <a:t> </a:t>
            </a:r>
            <a:r>
              <a:rPr lang="fr-FR" sz="3200" b="1" dirty="0" err="1"/>
              <a:t>Development</a:t>
            </a:r>
            <a:r>
              <a:rPr lang="fr-FR" sz="3200" b="1" dirty="0"/>
              <a:t> of a Marina</a:t>
            </a:r>
            <a:endParaRPr lang="fr-FR" dirty="0"/>
          </a:p>
        </p:txBody>
      </p:sp>
      <p:sp>
        <p:nvSpPr>
          <p:cNvPr id="9" name="Rectangle 8"/>
          <p:cNvSpPr/>
          <p:nvPr/>
        </p:nvSpPr>
        <p:spPr>
          <a:xfrm>
            <a:off x="190498" y="924992"/>
            <a:ext cx="8572502" cy="8463855"/>
          </a:xfrm>
          <a:prstGeom prst="rect">
            <a:avLst/>
          </a:prstGeom>
        </p:spPr>
        <p:txBody>
          <a:bodyPr wrap="square">
            <a:spAutoFit/>
          </a:bodyPr>
          <a:lstStyle/>
          <a:p>
            <a:pPr marL="457200" indent="-457200" algn="just">
              <a:buFont typeface="Wingdings" panose="05000000000000000000" pitchFamily="2" charset="2"/>
              <a:buChar char="v"/>
            </a:pPr>
            <a:r>
              <a:rPr lang="en-US" sz="3200" dirty="0">
                <a:latin typeface="Book Antiqua" panose="02040602050305030304" pitchFamily="18" charset="0"/>
              </a:rPr>
              <a:t>The development of a marina in Djibouti is part of a strategy to enhance the country’s coastline.</a:t>
            </a:r>
          </a:p>
          <a:p>
            <a:pPr marL="457200" indent="-457200" algn="just">
              <a:buFont typeface="Wingdings" panose="05000000000000000000" pitchFamily="2" charset="2"/>
              <a:buChar char="v"/>
            </a:pPr>
            <a:endParaRPr lang="en-US" sz="3200" dirty="0">
              <a:latin typeface="Book Antiqua" panose="02040602050305030304" pitchFamily="18" charset="0"/>
            </a:endParaRPr>
          </a:p>
          <a:p>
            <a:pPr marL="457200" indent="-457200" algn="just">
              <a:buFont typeface="Wingdings" panose="05000000000000000000" pitchFamily="2" charset="2"/>
              <a:buChar char="v"/>
            </a:pPr>
            <a:r>
              <a:rPr lang="en-US" sz="3200" dirty="0">
                <a:latin typeface="Book Antiqua" panose="02040602050305030304" pitchFamily="18" charset="0"/>
              </a:rPr>
              <a:t>It offers high-quality facilities for nautical activities, recreational boating, and the reception of cruise ships.</a:t>
            </a:r>
          </a:p>
          <a:p>
            <a:pPr marL="457200" indent="-457200" algn="just">
              <a:buFont typeface="Wingdings" panose="05000000000000000000" pitchFamily="2" charset="2"/>
              <a:buChar char="v"/>
            </a:pPr>
            <a:endParaRPr lang="en-US" sz="3200" dirty="0">
              <a:latin typeface="Book Antiqua" panose="02040602050305030304" pitchFamily="18" charset="0"/>
            </a:endParaRPr>
          </a:p>
          <a:p>
            <a:pPr marL="457200" indent="-457200" algn="just">
              <a:buFont typeface="Wingdings" panose="05000000000000000000" pitchFamily="2" charset="2"/>
              <a:buChar char="v"/>
            </a:pPr>
            <a:r>
              <a:rPr lang="en-US" sz="3200" dirty="0">
                <a:latin typeface="Book Antiqua" panose="02040602050305030304" pitchFamily="18" charset="0"/>
              </a:rPr>
              <a:t>As a true hub of attraction, the marina contributes to boosting the local economy through job creation and the development of related services (restaurants, crafts, leisure activities, etc.).</a:t>
            </a:r>
          </a:p>
          <a:p>
            <a:pPr marL="457200" indent="-457200" algn="just">
              <a:buFont typeface="Wingdings" panose="05000000000000000000" pitchFamily="2" charset="2"/>
              <a:buChar char="v"/>
            </a:pPr>
            <a:endParaRPr lang="en-US" sz="3200" dirty="0">
              <a:latin typeface="Book Antiqua" panose="02040602050305030304" pitchFamily="18" charset="0"/>
            </a:endParaRPr>
          </a:p>
          <a:p>
            <a:pPr marL="457200" indent="-457200" algn="just">
              <a:buFont typeface="Wingdings" panose="05000000000000000000" pitchFamily="2" charset="2"/>
              <a:buChar char="v"/>
            </a:pPr>
            <a:r>
              <a:rPr lang="en-US" sz="3200" dirty="0">
                <a:latin typeface="Book Antiqua" panose="02040602050305030304" pitchFamily="18" charset="0"/>
              </a:rPr>
              <a:t>It also helps enhance Djibouti’s brand as a tourism destination.</a:t>
            </a:r>
          </a:p>
          <a:p>
            <a:pPr marL="457200" indent="-457200" algn="just">
              <a:buFont typeface="Wingdings" panose="05000000000000000000" pitchFamily="2" charset="2"/>
              <a:buChar char="v"/>
            </a:pPr>
            <a:endParaRPr lang="fr-FR" sz="3200" dirty="0">
              <a:latin typeface="Book Antiqua" panose="02040602050305030304" pitchFamily="18" charset="0"/>
            </a:endParaRPr>
          </a:p>
        </p:txBody>
      </p:sp>
      <p:sp>
        <p:nvSpPr>
          <p:cNvPr id="12" name="Rectangle 11"/>
          <p:cNvSpPr/>
          <p:nvPr/>
        </p:nvSpPr>
        <p:spPr>
          <a:xfrm>
            <a:off x="13639801" y="2118836"/>
            <a:ext cx="4572000" cy="523220"/>
          </a:xfrm>
          <a:prstGeom prst="rect">
            <a:avLst/>
          </a:prstGeom>
        </p:spPr>
        <p:txBody>
          <a:bodyPr wrap="square">
            <a:spAutoFit/>
          </a:bodyPr>
          <a:lstStyle/>
          <a:p>
            <a:r>
              <a:rPr lang="fr-FR" sz="2800" b="1" dirty="0">
                <a:solidFill>
                  <a:schemeClr val="bg1"/>
                </a:solidFill>
                <a:latin typeface="Book Antiqua" panose="02040602050305030304" pitchFamily="18" charset="0"/>
              </a:rPr>
              <a:t>•</a:t>
            </a:r>
            <a:r>
              <a:rPr lang="fr-FR" sz="2400" b="1" dirty="0">
                <a:solidFill>
                  <a:schemeClr val="bg1"/>
                </a:solidFill>
                <a:latin typeface="Book Antiqua" panose="02040602050305030304" pitchFamily="18" charset="0"/>
              </a:rPr>
              <a:t>Djibouti </a:t>
            </a:r>
            <a:r>
              <a:rPr lang="fr-FR" sz="2400" b="1" dirty="0" err="1">
                <a:solidFill>
                  <a:schemeClr val="bg1"/>
                </a:solidFill>
                <a:latin typeface="Book Antiqua" panose="02040602050305030304" pitchFamily="18" charset="0"/>
              </a:rPr>
              <a:t>old</a:t>
            </a:r>
            <a:r>
              <a:rPr lang="fr-FR" sz="2400" b="1" dirty="0">
                <a:solidFill>
                  <a:schemeClr val="bg1"/>
                </a:solidFill>
                <a:latin typeface="Book Antiqua" panose="02040602050305030304" pitchFamily="18" charset="0"/>
              </a:rPr>
              <a:t> Port</a:t>
            </a:r>
          </a:p>
        </p:txBody>
      </p:sp>
      <p:sp>
        <p:nvSpPr>
          <p:cNvPr id="7" name="Rectangle 6"/>
          <p:cNvSpPr/>
          <p:nvPr/>
        </p:nvSpPr>
        <p:spPr>
          <a:xfrm>
            <a:off x="9296401" y="1463555"/>
            <a:ext cx="6095999" cy="830997"/>
          </a:xfrm>
          <a:prstGeom prst="rect">
            <a:avLst/>
          </a:prstGeom>
        </p:spPr>
        <p:txBody>
          <a:bodyPr wrap="square">
            <a:spAutoFit/>
          </a:bodyPr>
          <a:lstStyle/>
          <a:p>
            <a:pPr algn="ctr"/>
            <a:r>
              <a:rPr lang="en-US" sz="2400" b="1" dirty="0">
                <a:solidFill>
                  <a:schemeClr val="bg1"/>
                </a:solidFill>
                <a:latin typeface="Book Antiqua" panose="02040602050305030304" pitchFamily="18" charset="0"/>
              </a:rPr>
              <a:t>Suitable locations for these types of projects</a:t>
            </a:r>
            <a:endParaRPr lang="fr-FR" sz="24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320671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EF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6914" y="-55678"/>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9699E"/>
            </a:solidFill>
          </p:spPr>
        </p:sp>
      </p:grpSp>
      <p:pic>
        <p:nvPicPr>
          <p:cNvPr id="4" name="Picture 4"/>
          <p:cNvPicPr>
            <a:picLocks noChangeAspect="1"/>
          </p:cNvPicPr>
          <p:nvPr/>
        </p:nvPicPr>
        <p:blipFill>
          <a:blip r:embed="rId2" cstate="print"/>
          <a:srcRect l="21517" r="21517"/>
          <a:stretch>
            <a:fillRect/>
          </a:stretch>
        </p:blipFill>
        <p:spPr>
          <a:xfrm>
            <a:off x="1684976" y="1537915"/>
            <a:ext cx="5493258" cy="6428775"/>
          </a:xfrm>
          <a:prstGeom prst="rect">
            <a:avLst/>
          </a:prstGeom>
        </p:spPr>
      </p:pic>
      <p:grpSp>
        <p:nvGrpSpPr>
          <p:cNvPr id="5" name="Group 5"/>
          <p:cNvGrpSpPr/>
          <p:nvPr/>
        </p:nvGrpSpPr>
        <p:grpSpPr>
          <a:xfrm rot="-5400000">
            <a:off x="5345622" y="6103449"/>
            <a:ext cx="2324542" cy="2320823"/>
            <a:chOff x="0" y="0"/>
            <a:chExt cx="6350000" cy="6339840"/>
          </a:xfrm>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99B951"/>
            </a:solidFill>
          </p:spPr>
        </p:sp>
      </p:grpSp>
      <p:sp>
        <p:nvSpPr>
          <p:cNvPr id="7" name="TextBox 7"/>
          <p:cNvSpPr txBox="1"/>
          <p:nvPr/>
        </p:nvSpPr>
        <p:spPr>
          <a:xfrm>
            <a:off x="7924800" y="2229912"/>
            <a:ext cx="8998822" cy="5514330"/>
          </a:xfrm>
          <a:prstGeom prst="rect">
            <a:avLst/>
          </a:prstGeom>
        </p:spPr>
        <p:txBody>
          <a:bodyPr lIns="0" tIns="0" rIns="0" bIns="0" rtlCol="0" anchor="t">
            <a:spAutoFit/>
          </a:bodyPr>
          <a:lstStyle/>
          <a:p>
            <a:pPr algn="just">
              <a:lnSpc>
                <a:spcPts val="4339"/>
              </a:lnSpc>
            </a:pPr>
            <a:r>
              <a:rPr lang="en-US" sz="3600" spc="30">
                <a:solidFill>
                  <a:srgbClr val="192954"/>
                </a:solidFill>
                <a:latin typeface="Book Antiqua" panose="02040602050305030304" pitchFamily="18" charset="0"/>
              </a:rPr>
              <a:t>The </a:t>
            </a:r>
            <a:r>
              <a:rPr lang="en-US" sz="3600" spc="30" dirty="0">
                <a:solidFill>
                  <a:srgbClr val="192954"/>
                </a:solidFill>
                <a:latin typeface="Book Antiqua" panose="02040602050305030304" pitchFamily="18" charset="0"/>
              </a:rPr>
              <a:t>National Tourism Agency stands ready to support and accompany any tourism investment project that contributes to the development of tourism, hospitality, and leisure in Djibouti. These initiatives may be implemented through public-private partnerships (PPPs) to share risks while ensuring the preservation of sensitive areas, particularly those designated as protected sites.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354"/>
            <a:ext cx="18288000" cy="10286999"/>
          </a:xfrm>
          <a:prstGeom prst="rect">
            <a:avLst/>
          </a:prstGeom>
        </p:spPr>
      </p:pic>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xfrm>
            <a:off x="3505200" y="404014"/>
            <a:ext cx="10945216" cy="540060"/>
          </a:xfrm>
        </p:spPr>
        <p:txBody>
          <a:bodyPr>
            <a:noAutofit/>
          </a:bodyPr>
          <a:lstStyle/>
          <a:p>
            <a:pPr algn="ctr"/>
            <a:r>
              <a:rPr lang="en-US" sz="2900" b="1" dirty="0">
                <a:solidFill>
                  <a:schemeClr val="bg1">
                    <a:lumMod val="50000"/>
                  </a:schemeClr>
                </a:solidFill>
              </a:rPr>
              <a:t>NATIONAL TOURISM AGENCY OF DJIBOUTI</a:t>
            </a:r>
          </a:p>
        </p:txBody>
      </p:sp>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xfrm>
            <a:off x="2519264" y="8789825"/>
            <a:ext cx="3888432" cy="432000"/>
          </a:xfrm>
        </p:spPr>
        <p:txBody>
          <a:bodyPr>
            <a:noAutofit/>
          </a:bodyPr>
          <a:lstStyle/>
          <a:p>
            <a:r>
              <a:rPr lang="en-US" sz="2500" b="1" dirty="0">
                <a:solidFill>
                  <a:schemeClr val="tx1"/>
                </a:solidFill>
                <a:latin typeface="Arial Rounded MT Bold" pitchFamily="34" charset="0"/>
                <a:cs typeface="Aharoni" pitchFamily="2" charset="-79"/>
              </a:rPr>
              <a:t>+253 21 35 28 00</a:t>
            </a:r>
          </a:p>
        </p:txBody>
      </p:sp>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xfrm>
            <a:off x="7271792" y="8789825"/>
            <a:ext cx="5616624" cy="432000"/>
          </a:xfrm>
        </p:spPr>
        <p:txBody>
          <a:bodyPr>
            <a:noAutofit/>
          </a:bodyPr>
          <a:lstStyle/>
          <a:p>
            <a:r>
              <a:rPr lang="en-US" sz="2500" b="1" dirty="0">
                <a:solidFill>
                  <a:schemeClr val="tx1"/>
                </a:solidFill>
                <a:latin typeface="Arial Rounded MT Bold" pitchFamily="34" charset="0"/>
                <a:cs typeface="Aharoni" pitchFamily="2" charset="-79"/>
              </a:rPr>
              <a:t>infotourisme@visitdjibouti.dj</a:t>
            </a:r>
          </a:p>
        </p:txBody>
      </p:sp>
      <p:sp>
        <p:nvSpPr>
          <p:cNvPr id="22" name="Text Placeholder 21">
            <a:extLst>
              <a:ext uri="{FF2B5EF4-FFF2-40B4-BE49-F238E27FC236}">
                <a16:creationId xmlns:a16="http://schemas.microsoft.com/office/drawing/2014/main" id="{43DBE4D9-1044-49A3-ABD5-477041FF2B63}"/>
              </a:ext>
            </a:extLst>
          </p:cNvPr>
          <p:cNvSpPr>
            <a:spLocks noGrp="1"/>
          </p:cNvSpPr>
          <p:nvPr>
            <p:ph type="body" sz="quarter" idx="18"/>
          </p:nvPr>
        </p:nvSpPr>
        <p:spPr>
          <a:xfrm>
            <a:off x="13608496" y="8789825"/>
            <a:ext cx="4203168" cy="432000"/>
          </a:xfrm>
        </p:spPr>
        <p:txBody>
          <a:bodyPr>
            <a:noAutofit/>
          </a:bodyPr>
          <a:lstStyle/>
          <a:p>
            <a:r>
              <a:rPr lang="en-US" sz="2500" b="1" dirty="0">
                <a:solidFill>
                  <a:schemeClr val="tx1"/>
                </a:solidFill>
                <a:latin typeface="Arial Rounded MT Bold" pitchFamily="34" charset="0"/>
                <a:cs typeface="Aharoni" pitchFamily="2" charset="-79"/>
              </a:rPr>
              <a:t>www.visitdjibouti.dj</a:t>
            </a:r>
          </a:p>
        </p:txBody>
      </p:sp>
      <p:pic>
        <p:nvPicPr>
          <p:cNvPr id="10" name="Graphic 9" descr="Smart Phone">
            <a:extLst>
              <a:ext uri="{FF2B5EF4-FFF2-40B4-BE49-F238E27FC236}">
                <a16:creationId xmlns:a16="http://schemas.microsoft.com/office/drawing/2014/main" id="{A29DE31C-E099-4579-BB03-675E0A40C5F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5168" y="8599885"/>
            <a:ext cx="945976" cy="621941"/>
          </a:xfrm>
          <a:prstGeom prst="rect">
            <a:avLst/>
          </a:prstGeom>
        </p:spPr>
      </p:pic>
      <p:pic>
        <p:nvPicPr>
          <p:cNvPr id="9" name="Graphic 8" descr="Envelope">
            <a:extLst>
              <a:ext uri="{FF2B5EF4-FFF2-40B4-BE49-F238E27FC236}">
                <a16:creationId xmlns:a16="http://schemas.microsoft.com/office/drawing/2014/main" id="{773C1382-ACE1-460F-A1B6-AB761A7D2E6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07696" y="8707897"/>
            <a:ext cx="765956" cy="621941"/>
          </a:xfrm>
          <a:prstGeom prst="rect">
            <a:avLst/>
          </a:prstGeom>
        </p:spPr>
      </p:pic>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888416" y="8707896"/>
            <a:ext cx="864096" cy="527466"/>
          </a:xfrm>
          <a:prstGeom prst="rect">
            <a:avLst/>
          </a:prstGeom>
        </p:spPr>
      </p:pic>
      <p:sp>
        <p:nvSpPr>
          <p:cNvPr id="16" name="Rectangle 15"/>
          <p:cNvSpPr/>
          <p:nvPr/>
        </p:nvSpPr>
        <p:spPr>
          <a:xfrm>
            <a:off x="1799184" y="1255068"/>
            <a:ext cx="14978408" cy="903542"/>
          </a:xfrm>
          <a:prstGeom prst="rect">
            <a:avLst/>
          </a:prstGeom>
        </p:spPr>
        <p:txBody>
          <a:bodyPr wrap="square" lIns="163284" tIns="81642" rIns="163284" bIns="81642">
            <a:spAutoFit/>
          </a:bodyPr>
          <a:lstStyle/>
          <a:p>
            <a:pPr algn="ctr"/>
            <a:r>
              <a:rPr lang="en-US" sz="4800" b="1" dirty="0">
                <a:solidFill>
                  <a:srgbClr val="002060"/>
                </a:solidFill>
                <a:latin typeface="Book Antiqua" pitchFamily="18" charset="0"/>
              </a:rPr>
              <a:t>THANK YOU FOR YOUR KIND ATTENTION!!</a:t>
            </a:r>
            <a:endParaRPr lang="fr-FR" sz="4800" b="1" dirty="0">
              <a:solidFill>
                <a:srgbClr val="002060"/>
              </a:solidFill>
              <a:latin typeface="Book Antiqua" pitchFamily="18" charset="0"/>
            </a:endParaRPr>
          </a:p>
        </p:txBody>
      </p:sp>
    </p:spTree>
    <p:extLst>
      <p:ext uri="{BB962C8B-B14F-4D97-AF65-F5344CB8AC3E}">
        <p14:creationId xmlns:p14="http://schemas.microsoft.com/office/powerpoint/2010/main" val="415006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12192000" cy="13716000"/>
          </a:xfrm>
        </p:grpSpPr>
        <p:pic>
          <p:nvPicPr>
            <p:cNvPr id="3" name="Picture 3"/>
            <p:cNvPicPr>
              <a:picLocks noChangeAspect="1"/>
            </p:cNvPicPr>
            <p:nvPr/>
          </p:nvPicPr>
          <p:blipFill>
            <a:blip r:embed="rId2" cstate="print"/>
            <a:srcRect l="10676" r="45138"/>
            <a:stretch>
              <a:fillRect/>
            </a:stretch>
          </p:blipFill>
          <p:spPr>
            <a:xfrm>
              <a:off x="0" y="0"/>
              <a:ext cx="12192000" cy="13716000"/>
            </a:xfrm>
            <a:prstGeom prst="rect">
              <a:avLst/>
            </a:prstGeom>
          </p:spPr>
        </p:pic>
      </p:grpSp>
      <p:grpSp>
        <p:nvGrpSpPr>
          <p:cNvPr id="4" name="Group 4"/>
          <p:cNvGrpSpPr/>
          <p:nvPr/>
        </p:nvGrpSpPr>
        <p:grpSpPr>
          <a:xfrm>
            <a:off x="9829800" y="2468648"/>
            <a:ext cx="8001000" cy="5434174"/>
            <a:chOff x="0" y="66675"/>
            <a:chExt cx="8519224" cy="7245565"/>
          </a:xfrm>
        </p:grpSpPr>
        <p:sp>
          <p:nvSpPr>
            <p:cNvPr id="5" name="TextBox 5"/>
            <p:cNvSpPr txBox="1"/>
            <p:nvPr/>
          </p:nvSpPr>
          <p:spPr>
            <a:xfrm>
              <a:off x="0" y="66675"/>
              <a:ext cx="8519224" cy="4240477"/>
            </a:xfrm>
            <a:prstGeom prst="rect">
              <a:avLst/>
            </a:prstGeom>
          </p:spPr>
          <p:txBody>
            <a:bodyPr lIns="0" tIns="0" rIns="0" bIns="0" rtlCol="0" anchor="t">
              <a:spAutoFit/>
            </a:bodyPr>
            <a:lstStyle/>
            <a:p>
              <a:pPr lvl="0" algn="ctr">
                <a:lnSpc>
                  <a:spcPts val="6156"/>
                </a:lnSpc>
                <a:spcBef>
                  <a:spcPct val="0"/>
                </a:spcBef>
              </a:pPr>
              <a:r>
                <a:rPr lang="en-US" sz="5700" spc="-57" dirty="0">
                  <a:solidFill>
                    <a:srgbClr val="000000"/>
                  </a:solidFill>
                  <a:latin typeface="Book Antiqua" panose="02040602050305030304" pitchFamily="18" charset="0"/>
                </a:rPr>
                <a:t>DEVELOPMENT AND VALRISATION PROJECTS FOR TOURISTICS SITES</a:t>
              </a:r>
            </a:p>
          </p:txBody>
        </p:sp>
        <p:sp>
          <p:nvSpPr>
            <p:cNvPr id="7" name="TextBox 7"/>
            <p:cNvSpPr txBox="1"/>
            <p:nvPr/>
          </p:nvSpPr>
          <p:spPr>
            <a:xfrm>
              <a:off x="0" y="6570328"/>
              <a:ext cx="8519224" cy="741912"/>
            </a:xfrm>
            <a:prstGeom prst="rect">
              <a:avLst/>
            </a:prstGeom>
          </p:spPr>
          <p:txBody>
            <a:bodyPr wrap="square" lIns="0" tIns="0" rIns="0" bIns="0" rtlCol="0" anchor="t">
              <a:spAutoFit/>
            </a:bodyPr>
            <a:lstStyle/>
            <a:p>
              <a:pPr algn="ctr">
                <a:lnSpc>
                  <a:spcPts val="4479"/>
                </a:lnSpc>
              </a:pPr>
              <a:r>
                <a:rPr lang="en-US" sz="3600" b="1" dirty="0">
                  <a:latin typeface="Book Antiqua" panose="02040602050305030304" pitchFamily="18" charset="0"/>
                </a:rPr>
                <a:t>To transform our goals into reality</a:t>
              </a:r>
              <a:endParaRPr lang="en-US" sz="3600" b="1" dirty="0">
                <a:solidFill>
                  <a:srgbClr val="000000"/>
                </a:solidFill>
                <a:latin typeface="Book Antiqua" panose="0204060205030503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9829800" y="7346388"/>
            <a:ext cx="8001000" cy="556434"/>
          </a:xfrm>
          <a:prstGeom prst="rect">
            <a:avLst/>
          </a:prstGeom>
        </p:spPr>
        <p:txBody>
          <a:bodyPr wrap="square" lIns="0" tIns="0" rIns="0" bIns="0" rtlCol="0" anchor="t">
            <a:spAutoFit/>
          </a:bodyPr>
          <a:lstStyle/>
          <a:p>
            <a:pPr algn="ctr">
              <a:lnSpc>
                <a:spcPts val="4479"/>
              </a:lnSpc>
            </a:pPr>
            <a:r>
              <a:rPr lang="fr-FR" sz="3600" b="1" dirty="0">
                <a:latin typeface="Book Antiqua" panose="02040602050305030304" pitchFamily="18" charset="0"/>
              </a:rPr>
              <a:t> </a:t>
            </a:r>
            <a:endParaRPr lang="en-US" sz="3600" b="1" dirty="0">
              <a:solidFill>
                <a:srgbClr val="000000"/>
              </a:solidFill>
              <a:latin typeface="Book Antiqua" panose="02040602050305030304" pitchFamily="18" charset="0"/>
            </a:endParaRPr>
          </a:p>
        </p:txBody>
      </p:sp>
      <p:pic>
        <p:nvPicPr>
          <p:cNvPr id="8" name="Image 7" descr="1.JPG"/>
          <p:cNvPicPr>
            <a:picLocks noChangeAspect="1"/>
          </p:cNvPicPr>
          <p:nvPr/>
        </p:nvPicPr>
        <p:blipFill>
          <a:blip r:embed="rId2" cstate="print"/>
          <a:stretch>
            <a:fillRect/>
          </a:stretch>
        </p:blipFill>
        <p:spPr>
          <a:xfrm>
            <a:off x="685800" y="876300"/>
            <a:ext cx="4953000" cy="3551405"/>
          </a:xfrm>
          <a:prstGeom prst="rect">
            <a:avLst/>
          </a:prstGeom>
        </p:spPr>
      </p:pic>
      <p:pic>
        <p:nvPicPr>
          <p:cNvPr id="9" name="Image 8" descr="3.JPG"/>
          <p:cNvPicPr>
            <a:picLocks noChangeAspect="1"/>
          </p:cNvPicPr>
          <p:nvPr/>
        </p:nvPicPr>
        <p:blipFill>
          <a:blip r:embed="rId3" cstate="print"/>
          <a:stretch>
            <a:fillRect/>
          </a:stretch>
        </p:blipFill>
        <p:spPr>
          <a:xfrm>
            <a:off x="5638800" y="3162300"/>
            <a:ext cx="4495800" cy="3524250"/>
          </a:xfrm>
          <a:prstGeom prst="rect">
            <a:avLst/>
          </a:prstGeom>
        </p:spPr>
      </p:pic>
      <p:pic>
        <p:nvPicPr>
          <p:cNvPr id="10" name="Image 9" descr="2.JPG"/>
          <p:cNvPicPr>
            <a:picLocks noChangeAspect="1"/>
          </p:cNvPicPr>
          <p:nvPr/>
        </p:nvPicPr>
        <p:blipFill>
          <a:blip r:embed="rId4" cstate="print"/>
          <a:stretch>
            <a:fillRect/>
          </a:stretch>
        </p:blipFill>
        <p:spPr>
          <a:xfrm>
            <a:off x="685800" y="4732505"/>
            <a:ext cx="4953000" cy="4429126"/>
          </a:xfrm>
          <a:prstGeom prst="rect">
            <a:avLst/>
          </a:prstGeom>
        </p:spPr>
      </p:pic>
      <p:sp>
        <p:nvSpPr>
          <p:cNvPr id="12" name="ZoneTexte 11">
            <a:extLst>
              <a:ext uri="{FF2B5EF4-FFF2-40B4-BE49-F238E27FC236}">
                <a16:creationId xmlns:a16="http://schemas.microsoft.com/office/drawing/2014/main" id="{9AC4984E-3E46-D628-F083-D3F7C820D5AA}"/>
              </a:ext>
            </a:extLst>
          </p:cNvPr>
          <p:cNvSpPr txBox="1"/>
          <p:nvPr/>
        </p:nvSpPr>
        <p:spPr>
          <a:xfrm>
            <a:off x="9982200" y="1755163"/>
            <a:ext cx="7499555" cy="1077218"/>
          </a:xfrm>
          <a:prstGeom prst="rect">
            <a:avLst/>
          </a:prstGeom>
          <a:noFill/>
        </p:spPr>
        <p:txBody>
          <a:bodyPr wrap="square">
            <a:spAutoFit/>
          </a:bodyPr>
          <a:lstStyle/>
          <a:p>
            <a:pPr algn="just"/>
            <a:r>
              <a:rPr lang="en-US" sz="3200" b="1" dirty="0">
                <a:solidFill>
                  <a:schemeClr val="bg1"/>
                </a:solidFill>
              </a:rPr>
              <a:t>Increase accommodation capacity in the inland regions of the country.</a:t>
            </a:r>
            <a:endParaRPr lang="fr-FR" sz="3200" b="1" dirty="0">
              <a:solidFill>
                <a:schemeClr val="bg1"/>
              </a:solidFill>
            </a:endParaRPr>
          </a:p>
        </p:txBody>
      </p:sp>
    </p:spTree>
    <p:extLst>
      <p:ext uri="{BB962C8B-B14F-4D97-AF65-F5344CB8AC3E}">
        <p14:creationId xmlns:p14="http://schemas.microsoft.com/office/powerpoint/2010/main" val="2663667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3500" y="407873"/>
            <a:ext cx="712470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fr-FR" b="1" dirty="0"/>
              <a:t> </a:t>
            </a:r>
            <a:r>
              <a:rPr lang="fr-FR" sz="3600" b="1" dirty="0"/>
              <a:t>Natural accommodations</a:t>
            </a:r>
            <a:endParaRPr lang="fr-FR" dirty="0"/>
          </a:p>
        </p:txBody>
      </p:sp>
      <p:sp>
        <p:nvSpPr>
          <p:cNvPr id="6" name="Rectangle 5"/>
          <p:cNvSpPr/>
          <p:nvPr/>
        </p:nvSpPr>
        <p:spPr>
          <a:xfrm>
            <a:off x="11353800" y="1716848"/>
            <a:ext cx="6629400" cy="954107"/>
          </a:xfrm>
          <a:prstGeom prst="rect">
            <a:avLst/>
          </a:prstGeom>
        </p:spPr>
        <p:txBody>
          <a:bodyPr wrap="square">
            <a:spAutoFit/>
          </a:bodyPr>
          <a:lstStyle/>
          <a:p>
            <a:pPr algn="ctr"/>
            <a:r>
              <a:rPr lang="en-US" sz="2800" b="1" dirty="0">
                <a:latin typeface="Book Antiqua" panose="02040602050305030304" pitchFamily="18" charset="0"/>
              </a:rPr>
              <a:t>Suitable locations for these types of projects</a:t>
            </a:r>
            <a:endParaRPr lang="fr-FR" sz="2800" dirty="0">
              <a:latin typeface="Book Antiqua" panose="02040602050305030304" pitchFamily="18" charset="0"/>
            </a:endParaRPr>
          </a:p>
        </p:txBody>
      </p:sp>
      <p:sp>
        <p:nvSpPr>
          <p:cNvPr id="7" name="Rectangle 6"/>
          <p:cNvSpPr/>
          <p:nvPr/>
        </p:nvSpPr>
        <p:spPr>
          <a:xfrm>
            <a:off x="12954000" y="2856456"/>
            <a:ext cx="3810000" cy="4216539"/>
          </a:xfrm>
          <a:prstGeom prst="rect">
            <a:avLst/>
          </a:prstGeom>
        </p:spPr>
        <p:txBody>
          <a:bodyPr wrap="square">
            <a:spAutoFit/>
          </a:bodyPr>
          <a:lstStyle/>
          <a:p>
            <a:endParaRPr lang="fr-FR" sz="3600" b="1" dirty="0"/>
          </a:p>
          <a:p>
            <a:r>
              <a:rPr lang="fr-FR" sz="3200" b="1" dirty="0">
                <a:latin typeface="Book Antiqua" panose="02040602050305030304" pitchFamily="18" charset="0"/>
              </a:rPr>
              <a:t>•Lake Assal</a:t>
            </a:r>
          </a:p>
          <a:p>
            <a:r>
              <a:rPr lang="fr-FR" sz="3200" b="1" dirty="0">
                <a:latin typeface="Book Antiqua" panose="02040602050305030304" pitchFamily="18" charset="0"/>
              </a:rPr>
              <a:t>•Lake Abbe</a:t>
            </a:r>
          </a:p>
          <a:p>
            <a:r>
              <a:rPr lang="fr-FR" sz="3200" b="1" dirty="0">
                <a:latin typeface="Book Antiqua" panose="02040602050305030304" pitchFamily="18" charset="0"/>
              </a:rPr>
              <a:t>•Day </a:t>
            </a:r>
            <a:r>
              <a:rPr lang="fr-FR" sz="3200" b="1" dirty="0" err="1">
                <a:latin typeface="Book Antiqua" panose="02040602050305030304" pitchFamily="18" charset="0"/>
              </a:rPr>
              <a:t>forest</a:t>
            </a:r>
            <a:endParaRPr lang="fr-FR" sz="3200" b="1" dirty="0">
              <a:latin typeface="Book Antiqua" panose="02040602050305030304" pitchFamily="18" charset="0"/>
            </a:endParaRPr>
          </a:p>
          <a:p>
            <a:r>
              <a:rPr lang="fr-FR" sz="3200" b="1" dirty="0">
                <a:latin typeface="Book Antiqua" panose="02040602050305030304" pitchFamily="18" charset="0"/>
              </a:rPr>
              <a:t>• </a:t>
            </a:r>
            <a:r>
              <a:rPr lang="fr-FR" sz="3200" b="1" dirty="0" err="1">
                <a:latin typeface="Book Antiqua" panose="02040602050305030304" pitchFamily="18" charset="0"/>
              </a:rPr>
              <a:t>Assamo</a:t>
            </a:r>
            <a:endParaRPr lang="fr-FR" sz="3200" b="1" dirty="0">
              <a:latin typeface="Book Antiqua" panose="02040602050305030304" pitchFamily="18" charset="0"/>
            </a:endParaRPr>
          </a:p>
          <a:p>
            <a:r>
              <a:rPr lang="fr-FR" sz="3200" b="1" dirty="0">
                <a:latin typeface="Book Antiqua" panose="02040602050305030304" pitchFamily="18" charset="0"/>
              </a:rPr>
              <a:t>•Khor </a:t>
            </a:r>
            <a:r>
              <a:rPr lang="fr-FR" sz="3200" b="1" dirty="0" err="1">
                <a:latin typeface="Book Antiqua" panose="02040602050305030304" pitchFamily="18" charset="0"/>
              </a:rPr>
              <a:t>Ambado</a:t>
            </a:r>
            <a:endParaRPr lang="fr-FR" sz="3200" b="1" dirty="0">
              <a:latin typeface="Book Antiqua" panose="02040602050305030304" pitchFamily="18" charset="0"/>
            </a:endParaRPr>
          </a:p>
          <a:p>
            <a:endParaRPr lang="fr-FR" sz="3600" b="1" dirty="0"/>
          </a:p>
          <a:p>
            <a:endParaRPr lang="fr-FR" dirty="0"/>
          </a:p>
          <a:p>
            <a:endParaRPr lang="fr-FR" dirty="0"/>
          </a:p>
        </p:txBody>
      </p:sp>
      <p:sp>
        <p:nvSpPr>
          <p:cNvPr id="11" name="Rectangle 10"/>
          <p:cNvSpPr/>
          <p:nvPr/>
        </p:nvSpPr>
        <p:spPr>
          <a:xfrm>
            <a:off x="990600" y="1333199"/>
            <a:ext cx="9144000" cy="1569660"/>
          </a:xfrm>
          <a:prstGeom prst="rect">
            <a:avLst/>
          </a:prstGeom>
        </p:spPr>
        <p:txBody>
          <a:bodyPr>
            <a:spAutoFit/>
          </a:bodyPr>
          <a:lstStyle/>
          <a:p>
            <a:pPr algn="just"/>
            <a:r>
              <a:rPr lang="en-US" sz="3200" b="1" dirty="0">
                <a:latin typeface="Book Antiqua" panose="02040602050305030304" pitchFamily="18" charset="0"/>
              </a:rPr>
              <a:t>Nature-based accommodation structures help diversify and enhance the existing tourism offer.</a:t>
            </a:r>
            <a:endParaRPr lang="fr-FR" sz="3200" b="1" dirty="0">
              <a:latin typeface="Book Antiqua" panose="02040602050305030304" pitchFamily="18" charset="0"/>
            </a:endParaRPr>
          </a:p>
        </p:txBody>
      </p:sp>
      <p:sp>
        <p:nvSpPr>
          <p:cNvPr id="12" name="Rectangle 11"/>
          <p:cNvSpPr/>
          <p:nvPr/>
        </p:nvSpPr>
        <p:spPr>
          <a:xfrm>
            <a:off x="8993959" y="4958834"/>
            <a:ext cx="300082" cy="369332"/>
          </a:xfrm>
          <a:prstGeom prst="rect">
            <a:avLst/>
          </a:prstGeom>
        </p:spPr>
        <p:txBody>
          <a:bodyPr wrap="none">
            <a:spAutoFit/>
          </a:bodyPr>
          <a:lstStyle/>
          <a:p>
            <a:r>
              <a:rPr lang="fr-FR" b="1" dirty="0"/>
              <a:t>•</a:t>
            </a:r>
            <a:endParaRPr lang="fr-FR" dirty="0"/>
          </a:p>
        </p:txBody>
      </p:sp>
      <p:pic>
        <p:nvPicPr>
          <p:cNvPr id="13" name="Image 12" descr="1.JPG"/>
          <p:cNvPicPr>
            <a:picLocks noChangeAspect="1"/>
          </p:cNvPicPr>
          <p:nvPr/>
        </p:nvPicPr>
        <p:blipFill>
          <a:blip r:embed="rId2" cstate="print"/>
          <a:stretch>
            <a:fillRect/>
          </a:stretch>
        </p:blipFill>
        <p:spPr>
          <a:xfrm>
            <a:off x="11925300" y="6134100"/>
            <a:ext cx="5486400" cy="3136692"/>
          </a:xfrm>
          <a:prstGeom prst="rect">
            <a:avLst/>
          </a:prstGeom>
        </p:spPr>
      </p:pic>
      <p:pic>
        <p:nvPicPr>
          <p:cNvPr id="9" name="Image 8" descr="natural accomodation.JPG"/>
          <p:cNvPicPr>
            <a:picLocks noChangeAspect="1"/>
          </p:cNvPicPr>
          <p:nvPr/>
        </p:nvPicPr>
        <p:blipFill>
          <a:blip r:embed="rId3" cstate="print"/>
          <a:stretch>
            <a:fillRect/>
          </a:stretch>
        </p:blipFill>
        <p:spPr>
          <a:xfrm>
            <a:off x="1219200" y="3086100"/>
            <a:ext cx="9753600" cy="618469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62800" y="266700"/>
            <a:ext cx="3886200"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fr-FR" b="1" dirty="0"/>
              <a:t> </a:t>
            </a:r>
            <a:r>
              <a:rPr lang="fr-FR" sz="3200" b="1" dirty="0"/>
              <a:t>Cultural village</a:t>
            </a:r>
            <a:endParaRPr lang="fr-FR" dirty="0"/>
          </a:p>
        </p:txBody>
      </p:sp>
      <p:sp>
        <p:nvSpPr>
          <p:cNvPr id="5" name="Rectangle 4"/>
          <p:cNvSpPr/>
          <p:nvPr/>
        </p:nvSpPr>
        <p:spPr>
          <a:xfrm>
            <a:off x="12725400" y="2907400"/>
            <a:ext cx="3810000" cy="3662541"/>
          </a:xfrm>
          <a:prstGeom prst="rect">
            <a:avLst/>
          </a:prstGeom>
        </p:spPr>
        <p:txBody>
          <a:bodyPr wrap="square">
            <a:spAutoFit/>
          </a:bodyPr>
          <a:lstStyle/>
          <a:p>
            <a:endParaRPr lang="fr-FR" sz="3600" b="1" dirty="0"/>
          </a:p>
          <a:p>
            <a:r>
              <a:rPr lang="fr-FR" sz="3200" b="1" dirty="0">
                <a:latin typeface="Book Antiqua" panose="02040602050305030304" pitchFamily="18" charset="0"/>
              </a:rPr>
              <a:t>•</a:t>
            </a:r>
            <a:r>
              <a:rPr lang="fr-FR" sz="3200" b="1" dirty="0" err="1">
                <a:latin typeface="Book Antiqua" panose="02040602050305030304" pitchFamily="18" charset="0"/>
              </a:rPr>
              <a:t>Assamo</a:t>
            </a:r>
            <a:endParaRPr lang="fr-FR" sz="3200" b="1" dirty="0">
              <a:latin typeface="Book Antiqua" panose="02040602050305030304" pitchFamily="18" charset="0"/>
            </a:endParaRPr>
          </a:p>
          <a:p>
            <a:r>
              <a:rPr lang="fr-FR" sz="3200" b="1" dirty="0">
                <a:latin typeface="Book Antiqua" panose="02040602050305030304" pitchFamily="18" charset="0"/>
              </a:rPr>
              <a:t>• </a:t>
            </a:r>
            <a:r>
              <a:rPr lang="fr-FR" sz="3200" b="1" dirty="0" err="1">
                <a:latin typeface="Book Antiqua" panose="02040602050305030304" pitchFamily="18" charset="0"/>
              </a:rPr>
              <a:t>Randa</a:t>
            </a:r>
            <a:endParaRPr lang="fr-FR" sz="3200" b="1" dirty="0">
              <a:latin typeface="Book Antiqua" panose="02040602050305030304" pitchFamily="18" charset="0"/>
            </a:endParaRPr>
          </a:p>
          <a:p>
            <a:r>
              <a:rPr lang="fr-FR" sz="3200" b="1" dirty="0">
                <a:latin typeface="Book Antiqua" panose="02040602050305030304" pitchFamily="18" charset="0"/>
              </a:rPr>
              <a:t>• </a:t>
            </a:r>
            <a:r>
              <a:rPr lang="fr-FR" sz="3200" b="1" dirty="0" err="1">
                <a:latin typeface="Book Antiqua" panose="02040602050305030304" pitchFamily="18" charset="0"/>
              </a:rPr>
              <a:t>Etc</a:t>
            </a:r>
            <a:r>
              <a:rPr lang="fr-FR" sz="3200" b="1" dirty="0">
                <a:latin typeface="Book Antiqua" panose="02040602050305030304" pitchFamily="18" charset="0"/>
              </a:rPr>
              <a:t>…</a:t>
            </a:r>
          </a:p>
          <a:p>
            <a:endParaRPr lang="fr-FR" sz="3200" b="1" dirty="0"/>
          </a:p>
          <a:p>
            <a:endParaRPr lang="fr-FR" sz="3200" b="1" dirty="0"/>
          </a:p>
          <a:p>
            <a:endParaRPr lang="fr-FR" dirty="0"/>
          </a:p>
          <a:p>
            <a:endParaRPr lang="fr-FR" dirty="0"/>
          </a:p>
        </p:txBody>
      </p:sp>
      <p:pic>
        <p:nvPicPr>
          <p:cNvPr id="10" name="Image 9" descr="3.JPG"/>
          <p:cNvPicPr>
            <a:picLocks noChangeAspect="1"/>
          </p:cNvPicPr>
          <p:nvPr/>
        </p:nvPicPr>
        <p:blipFill>
          <a:blip r:embed="rId2" cstate="print"/>
          <a:stretch>
            <a:fillRect/>
          </a:stretch>
        </p:blipFill>
        <p:spPr>
          <a:xfrm>
            <a:off x="11582400" y="5219700"/>
            <a:ext cx="5696541" cy="3886200"/>
          </a:xfrm>
          <a:prstGeom prst="rect">
            <a:avLst/>
          </a:prstGeom>
        </p:spPr>
      </p:pic>
      <p:sp>
        <p:nvSpPr>
          <p:cNvPr id="9" name="Rectangle 8"/>
          <p:cNvSpPr/>
          <p:nvPr/>
        </p:nvSpPr>
        <p:spPr>
          <a:xfrm>
            <a:off x="765220" y="1157525"/>
            <a:ext cx="10134600" cy="1569660"/>
          </a:xfrm>
          <a:prstGeom prst="rect">
            <a:avLst/>
          </a:prstGeom>
        </p:spPr>
        <p:txBody>
          <a:bodyPr wrap="square">
            <a:spAutoFit/>
          </a:bodyPr>
          <a:lstStyle/>
          <a:p>
            <a:pPr algn="just"/>
            <a:r>
              <a:rPr lang="en-US" sz="3200" b="1" dirty="0">
                <a:latin typeface="Book Antiqua" panose="02040602050305030304" pitchFamily="18" charset="0"/>
              </a:rPr>
              <a:t>The development of a cultural village to offer visitors an immersive experience of local lifestyles and traditions.</a:t>
            </a:r>
            <a:endParaRPr lang="fr-FR" sz="3200" b="1" dirty="0">
              <a:latin typeface="Book Antiqua" panose="02040602050305030304" pitchFamily="18"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24" y="2727185"/>
            <a:ext cx="10250510" cy="6695680"/>
          </a:xfrm>
          <a:prstGeom prst="rect">
            <a:avLst/>
          </a:prstGeom>
        </p:spPr>
      </p:pic>
      <p:sp>
        <p:nvSpPr>
          <p:cNvPr id="12" name="Rectangle 11"/>
          <p:cNvSpPr/>
          <p:nvPr/>
        </p:nvSpPr>
        <p:spPr>
          <a:xfrm>
            <a:off x="11353800" y="1716848"/>
            <a:ext cx="6629400" cy="954107"/>
          </a:xfrm>
          <a:prstGeom prst="rect">
            <a:avLst/>
          </a:prstGeom>
        </p:spPr>
        <p:txBody>
          <a:bodyPr wrap="square">
            <a:spAutoFit/>
          </a:bodyPr>
          <a:lstStyle/>
          <a:p>
            <a:pPr algn="ctr"/>
            <a:r>
              <a:rPr lang="en-US" sz="2800" b="1" dirty="0">
                <a:latin typeface="Book Antiqua" panose="02040602050305030304" pitchFamily="18" charset="0"/>
              </a:rPr>
              <a:t>Suitable locations for these types of projects</a:t>
            </a:r>
            <a:endParaRPr lang="fr-FR" sz="2800" dirty="0">
              <a:latin typeface="Book Antiqua" panose="02040602050305030304" pitchFamily="18" charset="0"/>
            </a:endParaRPr>
          </a:p>
        </p:txBody>
      </p:sp>
    </p:spTree>
    <p:extLst>
      <p:ext uri="{BB962C8B-B14F-4D97-AF65-F5344CB8AC3E}">
        <p14:creationId xmlns:p14="http://schemas.microsoft.com/office/powerpoint/2010/main" val="2329590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64498" y="357545"/>
            <a:ext cx="554650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fr-FR" b="1" dirty="0"/>
              <a:t> </a:t>
            </a:r>
            <a:r>
              <a:rPr lang="fr-FR" sz="3200" b="1" dirty="0" err="1"/>
              <a:t>Development</a:t>
            </a:r>
            <a:r>
              <a:rPr lang="fr-FR" sz="3200" b="1" dirty="0"/>
              <a:t> of </a:t>
            </a:r>
            <a:r>
              <a:rPr lang="fr-FR" sz="3200" b="1" dirty="0" err="1"/>
              <a:t>Resorts</a:t>
            </a:r>
            <a:endParaRPr lang="fr-FR" dirty="0"/>
          </a:p>
        </p:txBody>
      </p:sp>
      <p:sp>
        <p:nvSpPr>
          <p:cNvPr id="5" name="Rectangle 4"/>
          <p:cNvSpPr/>
          <p:nvPr/>
        </p:nvSpPr>
        <p:spPr>
          <a:xfrm>
            <a:off x="12649200" y="3009900"/>
            <a:ext cx="5334000" cy="2677656"/>
          </a:xfrm>
          <a:prstGeom prst="rect">
            <a:avLst/>
          </a:prstGeom>
        </p:spPr>
        <p:txBody>
          <a:bodyPr wrap="square">
            <a:spAutoFit/>
          </a:bodyPr>
          <a:lstStyle/>
          <a:p>
            <a:endParaRPr lang="fr-FR" sz="3600" b="1" dirty="0"/>
          </a:p>
          <a:p>
            <a:r>
              <a:rPr lang="fr-FR" sz="3200" b="1" dirty="0">
                <a:latin typeface="Book Antiqua" panose="02040602050305030304" pitchFamily="18" charset="0"/>
              </a:rPr>
              <a:t>•Iles Mouche et </a:t>
            </a:r>
            <a:r>
              <a:rPr lang="fr-FR" sz="3200" b="1" dirty="0" err="1">
                <a:latin typeface="Book Antiqua" panose="02040602050305030304" pitchFamily="18" charset="0"/>
              </a:rPr>
              <a:t>Maskali</a:t>
            </a:r>
            <a:endParaRPr lang="fr-FR" sz="3200" b="1" dirty="0">
              <a:latin typeface="Book Antiqua" panose="02040602050305030304" pitchFamily="18" charset="0"/>
            </a:endParaRPr>
          </a:p>
          <a:p>
            <a:r>
              <a:rPr lang="fr-FR" sz="3200" b="1" dirty="0">
                <a:latin typeface="Book Antiqua" panose="02040602050305030304" pitchFamily="18" charset="0"/>
              </a:rPr>
              <a:t>• </a:t>
            </a:r>
            <a:r>
              <a:rPr lang="fr-FR" sz="3200" b="1" dirty="0" err="1">
                <a:latin typeface="Book Antiqua" panose="02040602050305030304" pitchFamily="18" charset="0"/>
              </a:rPr>
              <a:t>Godoria</a:t>
            </a:r>
            <a:endParaRPr lang="fr-FR" sz="3200" b="1" dirty="0">
              <a:latin typeface="Book Antiqua" panose="02040602050305030304" pitchFamily="18" charset="0"/>
            </a:endParaRPr>
          </a:p>
          <a:p>
            <a:r>
              <a:rPr lang="fr-FR" sz="3200" b="1" dirty="0">
                <a:latin typeface="Book Antiqua" panose="02040602050305030304" pitchFamily="18" charset="0"/>
              </a:rPr>
              <a:t>• Arta </a:t>
            </a:r>
            <a:r>
              <a:rPr lang="fr-FR" sz="3200" b="1" dirty="0" err="1">
                <a:latin typeface="Book Antiqua" panose="02040602050305030304" pitchFamily="18" charset="0"/>
              </a:rPr>
              <a:t>beach</a:t>
            </a:r>
            <a:endParaRPr lang="fr-FR" sz="3200" b="1" dirty="0">
              <a:latin typeface="Book Antiqua" panose="02040602050305030304" pitchFamily="18" charset="0"/>
            </a:endParaRPr>
          </a:p>
          <a:p>
            <a:endParaRPr lang="fr-FR" dirty="0"/>
          </a:p>
          <a:p>
            <a:endParaRPr lang="fr-FR" dirty="0"/>
          </a:p>
        </p:txBody>
      </p:sp>
      <p:pic>
        <p:nvPicPr>
          <p:cNvPr id="7" name="Image 6" descr="1.JPG"/>
          <p:cNvPicPr>
            <a:picLocks noChangeAspect="1"/>
          </p:cNvPicPr>
          <p:nvPr/>
        </p:nvPicPr>
        <p:blipFill>
          <a:blip r:embed="rId2" cstate="print"/>
          <a:stretch>
            <a:fillRect/>
          </a:stretch>
        </p:blipFill>
        <p:spPr>
          <a:xfrm>
            <a:off x="477858" y="4069168"/>
            <a:ext cx="7419976" cy="4429126"/>
          </a:xfrm>
          <a:prstGeom prst="rect">
            <a:avLst/>
          </a:prstGeom>
        </p:spPr>
      </p:pic>
      <p:sp>
        <p:nvSpPr>
          <p:cNvPr id="9" name="Rectangle 8"/>
          <p:cNvSpPr/>
          <p:nvPr/>
        </p:nvSpPr>
        <p:spPr>
          <a:xfrm>
            <a:off x="546213" y="1342191"/>
            <a:ext cx="10134600" cy="1569660"/>
          </a:xfrm>
          <a:prstGeom prst="rect">
            <a:avLst/>
          </a:prstGeom>
        </p:spPr>
        <p:txBody>
          <a:bodyPr wrap="square">
            <a:spAutoFit/>
          </a:bodyPr>
          <a:lstStyle/>
          <a:p>
            <a:pPr algn="just"/>
            <a:r>
              <a:rPr lang="en-US" sz="3200" b="1" dirty="0">
                <a:latin typeface="Book Antiqua" panose="02040602050305030304" pitchFamily="18" charset="0"/>
              </a:rPr>
              <a:t>The development of seaside resorts around key attraction sites offers new opportunities to enhance coastal areas.</a:t>
            </a:r>
            <a:endParaRPr lang="fr-FR" sz="3200" b="1" dirty="0">
              <a:latin typeface="Book Antiqua" panose="02040602050305030304" pitchFamily="18" charset="0"/>
            </a:endParaRPr>
          </a:p>
        </p:txBody>
      </p:sp>
      <p:pic>
        <p:nvPicPr>
          <p:cNvPr id="12" name="Image 11" descr="2.JPG"/>
          <p:cNvPicPr>
            <a:picLocks noChangeAspect="1"/>
          </p:cNvPicPr>
          <p:nvPr/>
        </p:nvPicPr>
        <p:blipFill>
          <a:blip r:embed="rId3" cstate="print"/>
          <a:stretch>
            <a:fillRect/>
          </a:stretch>
        </p:blipFill>
        <p:spPr>
          <a:xfrm>
            <a:off x="7897834" y="4069168"/>
            <a:ext cx="4200525" cy="4429126"/>
          </a:xfrm>
          <a:prstGeom prst="rect">
            <a:avLst/>
          </a:prstGeom>
        </p:spPr>
      </p:pic>
      <p:sp>
        <p:nvSpPr>
          <p:cNvPr id="11" name="Rectangle 10"/>
          <p:cNvSpPr/>
          <p:nvPr/>
        </p:nvSpPr>
        <p:spPr>
          <a:xfrm>
            <a:off x="11353800" y="1716848"/>
            <a:ext cx="6629400" cy="954107"/>
          </a:xfrm>
          <a:prstGeom prst="rect">
            <a:avLst/>
          </a:prstGeom>
        </p:spPr>
        <p:txBody>
          <a:bodyPr wrap="square">
            <a:spAutoFit/>
          </a:bodyPr>
          <a:lstStyle/>
          <a:p>
            <a:pPr algn="ctr"/>
            <a:r>
              <a:rPr lang="en-US" sz="2800" b="1" dirty="0">
                <a:latin typeface="Book Antiqua" panose="02040602050305030304" pitchFamily="18" charset="0"/>
              </a:rPr>
              <a:t>Suitable locations for these types of projects</a:t>
            </a:r>
            <a:endParaRPr lang="fr-FR" sz="2800" dirty="0">
              <a:latin typeface="Book Antiqua" panose="0204060205030503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9829800" y="7346388"/>
            <a:ext cx="8001000" cy="556434"/>
          </a:xfrm>
          <a:prstGeom prst="rect">
            <a:avLst/>
          </a:prstGeom>
        </p:spPr>
        <p:txBody>
          <a:bodyPr wrap="square" lIns="0" tIns="0" rIns="0" bIns="0" rtlCol="0" anchor="t">
            <a:spAutoFit/>
          </a:bodyPr>
          <a:lstStyle/>
          <a:p>
            <a:pPr algn="ctr">
              <a:lnSpc>
                <a:spcPts val="4479"/>
              </a:lnSpc>
            </a:pPr>
            <a:r>
              <a:rPr lang="fr-FR" sz="3600" b="1" dirty="0">
                <a:latin typeface="Book Antiqua" panose="02040602050305030304" pitchFamily="18" charset="0"/>
              </a:rPr>
              <a:t> </a:t>
            </a:r>
            <a:endParaRPr lang="en-US" sz="3600" b="1" dirty="0">
              <a:solidFill>
                <a:srgbClr val="000000"/>
              </a:solidFill>
              <a:latin typeface="Book Antiqua" panose="02040602050305030304" pitchFamily="18" charset="0"/>
            </a:endParaRPr>
          </a:p>
        </p:txBody>
      </p:sp>
      <p:sp>
        <p:nvSpPr>
          <p:cNvPr id="6" name="Rectangle 5"/>
          <p:cNvSpPr/>
          <p:nvPr/>
        </p:nvSpPr>
        <p:spPr>
          <a:xfrm>
            <a:off x="11420167" y="2797799"/>
            <a:ext cx="6096000" cy="3690434"/>
          </a:xfrm>
          <a:prstGeom prst="rect">
            <a:avLst/>
          </a:prstGeom>
        </p:spPr>
        <p:txBody>
          <a:bodyPr wrap="square">
            <a:spAutoFit/>
          </a:bodyPr>
          <a:lstStyle/>
          <a:p>
            <a:pPr lvl="0" algn="just">
              <a:lnSpc>
                <a:spcPct val="150000"/>
              </a:lnSpc>
              <a:spcBef>
                <a:spcPct val="0"/>
              </a:spcBef>
            </a:pPr>
            <a:r>
              <a:rPr lang="en-US" sz="3200" b="1" dirty="0">
                <a:solidFill>
                  <a:schemeClr val="bg1"/>
                </a:solidFill>
              </a:rPr>
              <a:t>The development and expansion of leisure infrastructures aim to improve the quality of the touristic experience offered to visitors.</a:t>
            </a:r>
          </a:p>
        </p:txBody>
      </p:sp>
      <p:pic>
        <p:nvPicPr>
          <p:cNvPr id="8" name="Imag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94602"/>
            <a:ext cx="5486400" cy="3867898"/>
          </a:xfrm>
          <a:prstGeom prst="rect">
            <a:avLst/>
          </a:prstGeom>
          <a:noFill/>
          <a:ln>
            <a:noFill/>
          </a:ln>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914900"/>
            <a:ext cx="5486400" cy="4431663"/>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939644"/>
            <a:ext cx="5105399" cy="5791200"/>
          </a:xfrm>
          <a:prstGeom prst="rect">
            <a:avLst/>
          </a:prstGeom>
        </p:spPr>
      </p:pic>
    </p:spTree>
    <p:extLst>
      <p:ext uri="{BB962C8B-B14F-4D97-AF65-F5344CB8AC3E}">
        <p14:creationId xmlns:p14="http://schemas.microsoft.com/office/powerpoint/2010/main" val="1025757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5365626"/>
            <a:ext cx="6733772" cy="3891638"/>
          </a:xfrm>
          <a:prstGeom prst="rect">
            <a:avLst/>
          </a:prstGeom>
        </p:spPr>
      </p:pic>
      <p:pic>
        <p:nvPicPr>
          <p:cNvPr id="11" name="Imag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1181100"/>
            <a:ext cx="6733772" cy="4052181"/>
          </a:xfrm>
          <a:prstGeom prst="rect">
            <a:avLst/>
          </a:prstGeom>
          <a:noFill/>
          <a:ln>
            <a:noFill/>
          </a:ln>
        </p:spPr>
      </p:pic>
      <p:sp>
        <p:nvSpPr>
          <p:cNvPr id="3" name="Rectangle 2"/>
          <p:cNvSpPr/>
          <p:nvPr/>
        </p:nvSpPr>
        <p:spPr>
          <a:xfrm>
            <a:off x="7162800" y="266700"/>
            <a:ext cx="3505200"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fr-FR" b="1" dirty="0"/>
              <a:t> </a:t>
            </a:r>
            <a:r>
              <a:rPr lang="fr-FR" sz="3200" b="1" dirty="0"/>
              <a:t>Thermal station</a:t>
            </a:r>
            <a:endParaRPr lang="fr-FR" dirty="0"/>
          </a:p>
        </p:txBody>
      </p:sp>
      <p:sp>
        <p:nvSpPr>
          <p:cNvPr id="9" name="Rectangle 8"/>
          <p:cNvSpPr/>
          <p:nvPr/>
        </p:nvSpPr>
        <p:spPr>
          <a:xfrm>
            <a:off x="609600" y="1923127"/>
            <a:ext cx="9448800" cy="1569660"/>
          </a:xfrm>
          <a:prstGeom prst="rect">
            <a:avLst/>
          </a:prstGeom>
        </p:spPr>
        <p:txBody>
          <a:bodyPr wrap="square">
            <a:spAutoFit/>
          </a:bodyPr>
          <a:lstStyle/>
          <a:p>
            <a:pPr algn="just"/>
            <a:r>
              <a:rPr lang="en-US" sz="3200" dirty="0">
                <a:latin typeface="Book Antiqua" panose="02040602050305030304" pitchFamily="18" charset="0"/>
              </a:rPr>
              <a:t>The establishment of a thermal spa to attract international visitors seeking wellness and relaxation.</a:t>
            </a:r>
            <a:endParaRPr lang="fr-FR" sz="3200" dirty="0">
              <a:latin typeface="Book Antiqua" panose="02040602050305030304" pitchFamily="18" charset="0"/>
            </a:endParaRPr>
          </a:p>
        </p:txBody>
      </p:sp>
      <p:sp>
        <p:nvSpPr>
          <p:cNvPr id="12" name="Rectangle 11"/>
          <p:cNvSpPr/>
          <p:nvPr/>
        </p:nvSpPr>
        <p:spPr>
          <a:xfrm>
            <a:off x="3048000" y="6361025"/>
            <a:ext cx="2667000" cy="954107"/>
          </a:xfrm>
          <a:prstGeom prst="rect">
            <a:avLst/>
          </a:prstGeom>
        </p:spPr>
        <p:txBody>
          <a:bodyPr wrap="square">
            <a:spAutoFit/>
          </a:bodyPr>
          <a:lstStyle/>
          <a:p>
            <a:r>
              <a:rPr lang="fr-FR" sz="2800" b="1" dirty="0">
                <a:latin typeface="Book Antiqua" panose="02040602050305030304" pitchFamily="18" charset="0"/>
              </a:rPr>
              <a:t>•Lake </a:t>
            </a:r>
            <a:r>
              <a:rPr lang="fr-FR" sz="2800" b="1" dirty="0" err="1">
                <a:latin typeface="Book Antiqua" panose="02040602050305030304" pitchFamily="18" charset="0"/>
              </a:rPr>
              <a:t>Assal</a:t>
            </a:r>
            <a:endParaRPr lang="fr-FR" sz="2800" b="1" dirty="0">
              <a:latin typeface="Book Antiqua" panose="02040602050305030304" pitchFamily="18" charset="0"/>
            </a:endParaRPr>
          </a:p>
          <a:p>
            <a:r>
              <a:rPr lang="fr-FR" sz="2800" b="1" dirty="0">
                <a:latin typeface="Book Antiqua" panose="02040602050305030304" pitchFamily="18" charset="0"/>
              </a:rPr>
              <a:t>• Lake Abbé</a:t>
            </a:r>
          </a:p>
        </p:txBody>
      </p:sp>
      <p:sp>
        <p:nvSpPr>
          <p:cNvPr id="10" name="Rectangle 9"/>
          <p:cNvSpPr/>
          <p:nvPr/>
        </p:nvSpPr>
        <p:spPr>
          <a:xfrm>
            <a:off x="1447800" y="4666446"/>
            <a:ext cx="6629400" cy="954107"/>
          </a:xfrm>
          <a:prstGeom prst="rect">
            <a:avLst/>
          </a:prstGeom>
        </p:spPr>
        <p:txBody>
          <a:bodyPr wrap="square">
            <a:spAutoFit/>
          </a:bodyPr>
          <a:lstStyle/>
          <a:p>
            <a:pPr algn="ctr"/>
            <a:r>
              <a:rPr lang="en-US" sz="2800" b="1" dirty="0">
                <a:latin typeface="Book Antiqua" panose="02040602050305030304" pitchFamily="18" charset="0"/>
              </a:rPr>
              <a:t>Suitable locations for these types of projects</a:t>
            </a:r>
            <a:endParaRPr lang="fr-FR" sz="2800" dirty="0">
              <a:latin typeface="Book Antiqua" panose="02040602050305030304" pitchFamily="18" charset="0"/>
            </a:endParaRPr>
          </a:p>
        </p:txBody>
      </p:sp>
    </p:spTree>
    <p:extLst>
      <p:ext uri="{BB962C8B-B14F-4D97-AF65-F5344CB8AC3E}">
        <p14:creationId xmlns:p14="http://schemas.microsoft.com/office/powerpoint/2010/main" val="787576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1195035"/>
            <a:ext cx="10591800" cy="8675077"/>
          </a:xfrm>
          <a:prstGeom prst="rect">
            <a:avLst/>
          </a:prstGeom>
        </p:spPr>
      </p:pic>
      <p:sp>
        <p:nvSpPr>
          <p:cNvPr id="3" name="Rectangle 2"/>
          <p:cNvSpPr/>
          <p:nvPr/>
        </p:nvSpPr>
        <p:spPr>
          <a:xfrm>
            <a:off x="7620000" y="190500"/>
            <a:ext cx="3352800"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fr-FR" sz="3200" b="1" dirty="0"/>
              <a:t>Water </a:t>
            </a:r>
            <a:r>
              <a:rPr lang="fr-FR" sz="3200" b="1" dirty="0" err="1"/>
              <a:t>park</a:t>
            </a:r>
            <a:endParaRPr lang="fr-FR" dirty="0"/>
          </a:p>
        </p:txBody>
      </p:sp>
      <p:sp>
        <p:nvSpPr>
          <p:cNvPr id="9" name="Rectangle 8"/>
          <p:cNvSpPr/>
          <p:nvPr/>
        </p:nvSpPr>
        <p:spPr>
          <a:xfrm>
            <a:off x="123008" y="1409700"/>
            <a:ext cx="6705600" cy="2677656"/>
          </a:xfrm>
          <a:prstGeom prst="rect">
            <a:avLst/>
          </a:prstGeom>
        </p:spPr>
        <p:txBody>
          <a:bodyPr wrap="square">
            <a:spAutoFit/>
          </a:bodyPr>
          <a:lstStyle/>
          <a:p>
            <a:pPr algn="just"/>
            <a:r>
              <a:rPr lang="en-US" sz="2800" b="1" dirty="0">
                <a:latin typeface="Book Antiqua" panose="02040602050305030304" pitchFamily="18" charset="0"/>
              </a:rPr>
              <a:t>The project to develop leisure infrastructures, such as a cable car station, aims to offer visitors breathtaking views of natural landscapes and help strengthen the country’s tourism attraction.</a:t>
            </a:r>
            <a:endParaRPr lang="fr-FR" sz="2800" b="1" dirty="0">
              <a:latin typeface="Book Antiqua" panose="02040602050305030304" pitchFamily="18" charset="0"/>
            </a:endParaRPr>
          </a:p>
        </p:txBody>
      </p:sp>
      <p:sp>
        <p:nvSpPr>
          <p:cNvPr id="10" name="Rectangle 9"/>
          <p:cNvSpPr/>
          <p:nvPr/>
        </p:nvSpPr>
        <p:spPr>
          <a:xfrm>
            <a:off x="1090204" y="5981700"/>
            <a:ext cx="3962400" cy="2677656"/>
          </a:xfrm>
          <a:prstGeom prst="rect">
            <a:avLst/>
          </a:prstGeom>
        </p:spPr>
        <p:txBody>
          <a:bodyPr wrap="square">
            <a:spAutoFit/>
          </a:bodyPr>
          <a:lstStyle/>
          <a:p>
            <a:r>
              <a:rPr lang="fr-FR" sz="2800" b="1" dirty="0">
                <a:latin typeface="Book Antiqua" panose="02040602050305030304" pitchFamily="18" charset="0"/>
              </a:rPr>
              <a:t>•Arta Beach</a:t>
            </a:r>
          </a:p>
          <a:p>
            <a:r>
              <a:rPr lang="fr-FR" sz="2800" b="1" dirty="0">
                <a:latin typeface="Book Antiqua" panose="02040602050305030304" pitchFamily="18" charset="0"/>
              </a:rPr>
              <a:t>• </a:t>
            </a:r>
            <a:r>
              <a:rPr lang="fr-FR" sz="2800" b="1" dirty="0" err="1">
                <a:latin typeface="Book Antiqua" panose="02040602050305030304" pitchFamily="18" charset="0"/>
              </a:rPr>
              <a:t>Douda</a:t>
            </a:r>
            <a:r>
              <a:rPr lang="fr-FR" sz="2800" b="1" dirty="0">
                <a:latin typeface="Book Antiqua" panose="02040602050305030304" pitchFamily="18" charset="0"/>
              </a:rPr>
              <a:t> Beach</a:t>
            </a:r>
          </a:p>
          <a:p>
            <a:r>
              <a:rPr lang="fr-FR" sz="2800" b="1" dirty="0">
                <a:latin typeface="Book Antiqua" panose="02040602050305030304" pitchFamily="18" charset="0"/>
              </a:rPr>
              <a:t>• Khor </a:t>
            </a:r>
            <a:r>
              <a:rPr lang="fr-FR" sz="2800" b="1" dirty="0" err="1">
                <a:latin typeface="Book Antiqua" panose="02040602050305030304" pitchFamily="18" charset="0"/>
              </a:rPr>
              <a:t>Ambado</a:t>
            </a:r>
            <a:r>
              <a:rPr lang="fr-FR" sz="2800" b="1" dirty="0">
                <a:latin typeface="Book Antiqua" panose="02040602050305030304" pitchFamily="18" charset="0"/>
              </a:rPr>
              <a:t> Beach</a:t>
            </a:r>
          </a:p>
          <a:p>
            <a:r>
              <a:rPr lang="fr-FR" sz="2800" b="1" dirty="0">
                <a:latin typeface="Book Antiqua" panose="02040602050305030304" pitchFamily="18" charset="0"/>
              </a:rPr>
              <a:t>• Ile Moucha et </a:t>
            </a:r>
            <a:r>
              <a:rPr lang="fr-FR" sz="2800" b="1" dirty="0" err="1">
                <a:latin typeface="Book Antiqua" panose="02040602050305030304" pitchFamily="18" charset="0"/>
              </a:rPr>
              <a:t>Maskali</a:t>
            </a:r>
            <a:endParaRPr lang="fr-FR" sz="2800" b="1" dirty="0">
              <a:latin typeface="Book Antiqua" panose="02040602050305030304" pitchFamily="18" charset="0"/>
            </a:endParaRPr>
          </a:p>
          <a:p>
            <a:r>
              <a:rPr lang="fr-FR" sz="2800" b="1" dirty="0">
                <a:latin typeface="Book Antiqua" panose="02040602050305030304" pitchFamily="18" charset="0"/>
              </a:rPr>
              <a:t>• </a:t>
            </a:r>
            <a:r>
              <a:rPr lang="fr-FR" sz="2800" b="1" dirty="0" err="1">
                <a:latin typeface="Book Antiqua" panose="02040602050305030304" pitchFamily="18" charset="0"/>
              </a:rPr>
              <a:t>Godoria</a:t>
            </a:r>
            <a:r>
              <a:rPr lang="fr-FR" sz="2800" b="1" dirty="0">
                <a:latin typeface="Book Antiqua" panose="02040602050305030304" pitchFamily="18" charset="0"/>
              </a:rPr>
              <a:t> Beach</a:t>
            </a:r>
          </a:p>
        </p:txBody>
      </p:sp>
      <p:sp>
        <p:nvSpPr>
          <p:cNvPr id="7" name="Rectangle 6"/>
          <p:cNvSpPr/>
          <p:nvPr/>
        </p:nvSpPr>
        <p:spPr>
          <a:xfrm>
            <a:off x="184460" y="4762500"/>
            <a:ext cx="6629400" cy="954107"/>
          </a:xfrm>
          <a:prstGeom prst="rect">
            <a:avLst/>
          </a:prstGeom>
        </p:spPr>
        <p:txBody>
          <a:bodyPr wrap="square">
            <a:spAutoFit/>
          </a:bodyPr>
          <a:lstStyle/>
          <a:p>
            <a:pPr algn="ctr"/>
            <a:r>
              <a:rPr lang="en-US" sz="2800" b="1" dirty="0">
                <a:latin typeface="Book Antiqua" panose="02040602050305030304" pitchFamily="18" charset="0"/>
              </a:rPr>
              <a:t>Suitable locations for these types of projects</a:t>
            </a:r>
            <a:endParaRPr lang="fr-FR" sz="2800" dirty="0">
              <a:latin typeface="Book Antiqua" panose="02040602050305030304" pitchFamily="18" charset="0"/>
            </a:endParaRPr>
          </a:p>
        </p:txBody>
      </p:sp>
    </p:spTree>
    <p:extLst>
      <p:ext uri="{BB962C8B-B14F-4D97-AF65-F5344CB8AC3E}">
        <p14:creationId xmlns:p14="http://schemas.microsoft.com/office/powerpoint/2010/main" val="2265929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1581</TotalTime>
  <Words>610</Words>
  <Application>Microsoft Office PowerPoint</Application>
  <PresentationFormat>Personnalisé</PresentationFormat>
  <Paragraphs>88</Paragraphs>
  <Slides>15</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15</vt:i4>
      </vt:variant>
    </vt:vector>
  </HeadingPairs>
  <TitlesOfParts>
    <vt:vector size="24" baseType="lpstr">
      <vt:lpstr>Aileron Bold</vt:lpstr>
      <vt:lpstr>Book Antiqua</vt:lpstr>
      <vt:lpstr>Century Gothic</vt:lpstr>
      <vt:lpstr>Arial Rounded MT Bold</vt:lpstr>
      <vt:lpstr>Wingdings</vt:lpstr>
      <vt:lpstr>Times New Roman</vt:lpstr>
      <vt:lpstr>Calibri</vt:lpstr>
      <vt:lpstr>Wingdings 3</vt:lpstr>
      <vt:lpstr>Secteur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Djibouti</dc:title>
  <cp:lastModifiedBy>hp</cp:lastModifiedBy>
  <cp:revision>280</cp:revision>
  <cp:lastPrinted>2024-06-02T07:09:46Z</cp:lastPrinted>
  <dcterms:created xsi:type="dcterms:W3CDTF">2006-08-16T00:00:00Z</dcterms:created>
  <dcterms:modified xsi:type="dcterms:W3CDTF">2026-02-04T06:07:52Z</dcterms:modified>
  <dc:identifier>DAFWydcVwAo</dc:identifier>
</cp:coreProperties>
</file>