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66" r:id="rId1"/>
  </p:sldMasterIdLst>
  <p:notesMasterIdLst>
    <p:notesMasterId r:id="rId19"/>
  </p:notesMasterIdLst>
  <p:sldIdLst>
    <p:sldId id="256" r:id="rId2"/>
    <p:sldId id="306" r:id="rId3"/>
    <p:sldId id="258" r:id="rId4"/>
    <p:sldId id="259" r:id="rId5"/>
    <p:sldId id="260" r:id="rId6"/>
    <p:sldId id="299" r:id="rId7"/>
    <p:sldId id="300" r:id="rId8"/>
    <p:sldId id="308" r:id="rId9"/>
    <p:sldId id="294" r:id="rId10"/>
    <p:sldId id="284" r:id="rId11"/>
    <p:sldId id="314" r:id="rId12"/>
    <p:sldId id="267" r:id="rId13"/>
    <p:sldId id="270" r:id="rId14"/>
    <p:sldId id="271" r:id="rId15"/>
    <p:sldId id="273" r:id="rId16"/>
    <p:sldId id="286" r:id="rId17"/>
    <p:sldId id="305" r:id="rId18"/>
  </p:sldIdLst>
  <p:sldSz cx="18288000" cy="10287000"/>
  <p:notesSz cx="6797675" cy="9928225"/>
  <p:embeddedFontLst>
    <p:embeddedFont>
      <p:font typeface="Arial Rounded MT Bold" panose="020F0704030504030204" pitchFamily="34" charset="0"/>
      <p:regular r:id="rId20"/>
    </p:embeddedFont>
    <p:embeddedFont>
      <p:font typeface="Book Antiqua" panose="02040602050305030304" pitchFamily="18" charset="0"/>
      <p:regular r:id="rId21"/>
      <p:bold r:id="rId22"/>
      <p:italic r:id="rId23"/>
      <p:boldItalic r:id="rId24"/>
    </p:embeddedFont>
    <p:embeddedFont>
      <p:font typeface="Century Gothic" panose="020B0502020202020204" pitchFamily="34" charset="0"/>
      <p:regular r:id="rId25"/>
      <p:bold r:id="rId26"/>
      <p:italic r:id="rId27"/>
      <p:boldItalic r:id="rId28"/>
    </p:embeddedFont>
    <p:embeddedFont>
      <p:font typeface="Kollektif" panose="020B0604020202020204" charset="0"/>
      <p:regular r:id="rId29"/>
    </p:embeddedFont>
    <p:embeddedFont>
      <p:font typeface="Kollektif Bold" panose="020B0604020202020204" charset="0"/>
      <p:regular r:id="rId30"/>
    </p:embeddedFont>
    <p:embeddedFont>
      <p:font typeface="Open Sauce" panose="020B0604020202020204" charset="0"/>
      <p:regular r:id="rId31"/>
    </p:embeddedFont>
    <p:embeddedFont>
      <p:font typeface="Open Sauce Bold" panose="020B0604020202020204" charset="0"/>
      <p:regular r:id="rId32"/>
    </p:embeddedFont>
    <p:embeddedFont>
      <p:font typeface="Wingdings 3" panose="05040102010807070707" pitchFamily="18" charset="2"/>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1" d="100"/>
          <a:sy n="71" d="100"/>
        </p:scale>
        <p:origin x="426"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21" Type="http://schemas.openxmlformats.org/officeDocument/2006/relationships/font" Target="fonts/font2.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fld id="{C0379B6F-4A31-47C7-B2A0-E917FFE74D68}" type="datetimeFigureOut">
              <a:rPr lang="fr-FR" smtClean="0"/>
              <a:t>04/02/2026</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49688" y="9429750"/>
            <a:ext cx="2946400" cy="498475"/>
          </a:xfrm>
          <a:prstGeom prst="rect">
            <a:avLst/>
          </a:prstGeom>
        </p:spPr>
        <p:txBody>
          <a:bodyPr vert="horz" lIns="91440" tIns="45720" rIns="91440" bIns="45720" rtlCol="0" anchor="b"/>
          <a:lstStyle>
            <a:lvl1pPr algn="r">
              <a:defRPr sz="1200"/>
            </a:lvl1pPr>
          </a:lstStyle>
          <a:p>
            <a:fld id="{A80FB73C-BA0B-4F11-987A-CB9F6607F540}" type="slidenum">
              <a:rPr lang="fr-FR" smtClean="0"/>
              <a:t>‹N°›</a:t>
            </a:fld>
            <a:endParaRPr lang="fr-FR"/>
          </a:p>
        </p:txBody>
      </p:sp>
    </p:spTree>
    <p:extLst>
      <p:ext uri="{BB962C8B-B14F-4D97-AF65-F5344CB8AC3E}">
        <p14:creationId xmlns:p14="http://schemas.microsoft.com/office/powerpoint/2010/main" val="4121433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80FB73C-BA0B-4F11-987A-CB9F6607F540}" type="slidenum">
              <a:rPr lang="fr-FR" smtClean="0"/>
              <a:pPr/>
              <a:t>11</a:t>
            </a:fld>
            <a:endParaRPr lang="fr-FR"/>
          </a:p>
        </p:txBody>
      </p:sp>
    </p:spTree>
    <p:extLst>
      <p:ext uri="{BB962C8B-B14F-4D97-AF65-F5344CB8AC3E}">
        <p14:creationId xmlns:p14="http://schemas.microsoft.com/office/powerpoint/2010/main" val="3731362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2DD18F4A-4F30-4655-82AB-EBA31BE6F26D}" type="slidenum">
              <a:rPr lang="fr-FR" smtClean="0"/>
              <a:pPr/>
              <a:t>17</a:t>
            </a:fld>
            <a:endParaRPr lang="fr-FR" dirty="0"/>
          </a:p>
        </p:txBody>
      </p:sp>
    </p:spTree>
    <p:extLst>
      <p:ext uri="{BB962C8B-B14F-4D97-AF65-F5344CB8AC3E}">
        <p14:creationId xmlns:p14="http://schemas.microsoft.com/office/powerpoint/2010/main" val="74602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026318" y="1028699"/>
            <a:ext cx="12001500" cy="4457702"/>
          </a:xfrm>
        </p:spPr>
        <p:txBody>
          <a:bodyPr anchor="b">
            <a:normAutofit/>
          </a:bodyPr>
          <a:lstStyle>
            <a:lvl1pPr algn="l">
              <a:defRPr sz="7200">
                <a:effectLst/>
              </a:defRPr>
            </a:lvl1pPr>
          </a:lstStyle>
          <a:p>
            <a:r>
              <a:rPr lang="fr-FR"/>
              <a:t>Modifiez le style du titre</a:t>
            </a:r>
            <a:endParaRPr lang="en-US" dirty="0"/>
          </a:p>
        </p:txBody>
      </p:sp>
      <p:sp>
        <p:nvSpPr>
          <p:cNvPr id="3" name="Subtitle 2"/>
          <p:cNvSpPr>
            <a:spLocks noGrp="1"/>
          </p:cNvSpPr>
          <p:nvPr>
            <p:ph type="subTitle" idx="1"/>
          </p:nvPr>
        </p:nvSpPr>
        <p:spPr>
          <a:xfrm>
            <a:off x="1026318" y="5765801"/>
            <a:ext cx="9601200" cy="2921000"/>
          </a:xfrm>
        </p:spPr>
        <p:txBody>
          <a:bodyPr anchor="t">
            <a:normAutofit/>
          </a:bodyPr>
          <a:lstStyle>
            <a:lvl1pPr marL="0" indent="0" algn="l">
              <a:buNone/>
              <a:defRPr sz="3150">
                <a:solidFill>
                  <a:schemeClr val="bg2">
                    <a:lumMod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cxnSp>
        <p:nvCxnSpPr>
          <p:cNvPr id="16" name="Straight Connector 15"/>
          <p:cNvCxnSpPr/>
          <p:nvPr/>
        </p:nvCxnSpPr>
        <p:spPr>
          <a:xfrm flipH="1">
            <a:off x="12342018" y="12701"/>
            <a:ext cx="5715000" cy="5715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9162256" y="137318"/>
            <a:ext cx="9120983" cy="912098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10853738" y="342900"/>
            <a:ext cx="7429500" cy="74295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11003756" y="48418"/>
            <a:ext cx="7279484" cy="7279484"/>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11768140" y="914402"/>
            <a:ext cx="6515099" cy="65150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34262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17" name="Picture Placeholder 2"/>
          <p:cNvSpPr>
            <a:spLocks noGrp="1" noChangeAspect="1"/>
          </p:cNvSpPr>
          <p:nvPr>
            <p:ph type="pic" idx="13"/>
          </p:nvPr>
        </p:nvSpPr>
        <p:spPr>
          <a:xfrm>
            <a:off x="1028700" y="800100"/>
            <a:ext cx="16228218" cy="46863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fr-FR"/>
              <a:t>Cliquez sur l'icône pour ajouter une image</a:t>
            </a:r>
            <a:endParaRPr lang="en-US" dirty="0"/>
          </a:p>
        </p:txBody>
      </p:sp>
      <p:sp>
        <p:nvSpPr>
          <p:cNvPr id="16" name="Text Placeholder 9"/>
          <p:cNvSpPr>
            <a:spLocks noGrp="1"/>
          </p:cNvSpPr>
          <p:nvPr>
            <p:ph type="body" sz="quarter" idx="14"/>
          </p:nvPr>
        </p:nvSpPr>
        <p:spPr>
          <a:xfrm>
            <a:off x="1371603" y="5765801"/>
            <a:ext cx="12456315" cy="685800"/>
          </a:xfrm>
        </p:spPr>
        <p:txBody>
          <a:bodyPr anchor="t">
            <a:normAutofit/>
          </a:bodyPr>
          <a:lstStyle>
            <a:lvl1pPr marL="0" indent="0">
              <a:buFontTx/>
              <a:buNone/>
              <a:defRPr sz="2400"/>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fr-FR"/>
              <a:t>Modifiez les styles du texte du masque</a:t>
            </a:r>
          </a:p>
        </p:txBody>
      </p:sp>
      <p:sp>
        <p:nvSpPr>
          <p:cNvPr id="3" name="Date Placeholder 2"/>
          <p:cNvSpPr>
            <a:spLocks noGrp="1"/>
          </p:cNvSpPr>
          <p:nvPr>
            <p:ph type="dt" sz="half" idx="10"/>
          </p:nvPr>
        </p:nvSpPr>
        <p:spPr/>
        <p:txBody>
          <a:bodyPr/>
          <a:lstStyle/>
          <a:p>
            <a:fld id="{1D8BD707-D9CF-40AE-B4C6-C98DA3205C09}" type="datetimeFigureOut">
              <a:rPr lang="en-US" smtClean="0"/>
              <a:pPr/>
              <a:t>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3891820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026320" y="1028700"/>
            <a:ext cx="15087600" cy="4114800"/>
          </a:xfrm>
        </p:spPr>
        <p:txBody>
          <a:bodyPr anchor="ctr">
            <a:normAutofit/>
          </a:bodyPr>
          <a:lstStyle>
            <a:lvl1pPr algn="l">
              <a:defRPr sz="4800" b="0" cap="all"/>
            </a:lvl1pPr>
          </a:lstStyle>
          <a:p>
            <a:r>
              <a:rPr lang="fr-FR"/>
              <a:t>Modifiez le style du titre</a:t>
            </a:r>
            <a:endParaRPr lang="en-US" dirty="0"/>
          </a:p>
        </p:txBody>
      </p:sp>
      <p:sp>
        <p:nvSpPr>
          <p:cNvPr id="3" name="Text Placeholder 2"/>
          <p:cNvSpPr>
            <a:spLocks noGrp="1"/>
          </p:cNvSpPr>
          <p:nvPr>
            <p:ph type="body" idx="1"/>
          </p:nvPr>
        </p:nvSpPr>
        <p:spPr>
          <a:xfrm>
            <a:off x="1026318" y="6172200"/>
            <a:ext cx="12803982" cy="2819400"/>
          </a:xfrm>
        </p:spPr>
        <p:txBody>
          <a:bodyPr anchor="ctr">
            <a:normAutofit/>
          </a:bodyPr>
          <a:lstStyle>
            <a:lvl1pPr marL="0" indent="0" algn="l">
              <a:buNone/>
              <a:defRPr sz="3000">
                <a:solidFill>
                  <a:schemeClr val="bg2">
                    <a:lumMod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1D8BD707-D9CF-40AE-B4C6-C98DA3205C09}"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4165575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712117" y="1028700"/>
            <a:ext cx="13716002" cy="4114800"/>
          </a:xfrm>
        </p:spPr>
        <p:txBody>
          <a:bodyPr anchor="ctr">
            <a:normAutofit/>
          </a:bodyPr>
          <a:lstStyle>
            <a:lvl1pPr algn="l">
              <a:defRPr sz="4800" b="0" cap="all">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2169318" y="5143500"/>
            <a:ext cx="12801600" cy="571500"/>
          </a:xfrm>
        </p:spPr>
        <p:txBody>
          <a:bodyPr anchor="ctr"/>
          <a:lstStyle>
            <a:lvl1pPr marL="0" indent="0">
              <a:buFontTx/>
              <a:buNone/>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fr-FR"/>
              <a:t>Modifiez les styles du texte du masque</a:t>
            </a:r>
          </a:p>
        </p:txBody>
      </p:sp>
      <p:sp>
        <p:nvSpPr>
          <p:cNvPr id="3" name="Text Placeholder 2"/>
          <p:cNvSpPr>
            <a:spLocks noGrp="1"/>
          </p:cNvSpPr>
          <p:nvPr>
            <p:ph type="body" idx="1"/>
          </p:nvPr>
        </p:nvSpPr>
        <p:spPr>
          <a:xfrm>
            <a:off x="1026320" y="6451601"/>
            <a:ext cx="12801600" cy="2527298"/>
          </a:xfrm>
        </p:spPr>
        <p:txBody>
          <a:bodyPr anchor="ctr">
            <a:normAutofit/>
          </a:bodyPr>
          <a:lstStyle>
            <a:lvl1pPr marL="0" indent="0" algn="l">
              <a:buNone/>
              <a:defRPr sz="3000">
                <a:solidFill>
                  <a:schemeClr val="bg2">
                    <a:lumMod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1D8BD707-D9CF-40AE-B4C6-C98DA3205C09}"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
        <p:nvSpPr>
          <p:cNvPr id="14" name="TextBox 13"/>
          <p:cNvSpPr txBox="1"/>
          <p:nvPr/>
        </p:nvSpPr>
        <p:spPr>
          <a:xfrm>
            <a:off x="797718" y="1218333"/>
            <a:ext cx="914400" cy="877164"/>
          </a:xfrm>
          <a:prstGeom prst="rect">
            <a:avLst/>
          </a:prstGeom>
        </p:spPr>
        <p:txBody>
          <a:bodyPr vert="horz" lIns="137160" tIns="68580" rIns="137160" bIns="68580" rtlCol="0" anchor="ctr">
            <a:noAutofit/>
          </a:bodyPr>
          <a:lstStyle/>
          <a:p>
            <a:pPr lvl="0"/>
            <a:r>
              <a:rPr lang="en-US" sz="12000" dirty="0">
                <a:solidFill>
                  <a:schemeClr val="tx1"/>
                </a:solidFill>
                <a:effectLst/>
              </a:rPr>
              <a:t>“</a:t>
            </a:r>
          </a:p>
        </p:txBody>
      </p:sp>
      <p:sp>
        <p:nvSpPr>
          <p:cNvPr id="15" name="TextBox 14"/>
          <p:cNvSpPr txBox="1"/>
          <p:nvPr/>
        </p:nvSpPr>
        <p:spPr>
          <a:xfrm>
            <a:off x="15428118" y="4152902"/>
            <a:ext cx="914400" cy="877164"/>
          </a:xfrm>
          <a:prstGeom prst="rect">
            <a:avLst/>
          </a:prstGeom>
        </p:spPr>
        <p:txBody>
          <a:bodyPr vert="horz" lIns="137160" tIns="68580" rIns="137160" bIns="68580" rtlCol="0" anchor="ctr">
            <a:noAutofit/>
          </a:bodyPr>
          <a:lstStyle/>
          <a:p>
            <a:pPr lvl="0" algn="r"/>
            <a:r>
              <a:rPr lang="en-US" sz="12000" dirty="0">
                <a:solidFill>
                  <a:schemeClr val="tx1"/>
                </a:solidFill>
                <a:effectLst/>
              </a:rPr>
              <a:t>”</a:t>
            </a:r>
          </a:p>
        </p:txBody>
      </p:sp>
    </p:spTree>
    <p:extLst>
      <p:ext uri="{BB962C8B-B14F-4D97-AF65-F5344CB8AC3E}">
        <p14:creationId xmlns:p14="http://schemas.microsoft.com/office/powerpoint/2010/main" val="3104705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026318" y="5143500"/>
            <a:ext cx="12801600" cy="2546100"/>
          </a:xfrm>
        </p:spPr>
        <p:txBody>
          <a:bodyPr anchor="b">
            <a:normAutofit/>
          </a:bodyPr>
          <a:lstStyle>
            <a:lvl1pPr algn="l">
              <a:defRPr sz="4800" b="0" cap="all"/>
            </a:lvl1pPr>
          </a:lstStyle>
          <a:p>
            <a:r>
              <a:rPr lang="fr-FR"/>
              <a:t>Modifiez le style du titre</a:t>
            </a:r>
            <a:endParaRPr lang="en-US" dirty="0"/>
          </a:p>
        </p:txBody>
      </p:sp>
      <p:sp>
        <p:nvSpPr>
          <p:cNvPr id="3" name="Text Placeholder 2"/>
          <p:cNvSpPr>
            <a:spLocks noGrp="1"/>
          </p:cNvSpPr>
          <p:nvPr>
            <p:ph type="body" idx="1"/>
          </p:nvPr>
        </p:nvSpPr>
        <p:spPr>
          <a:xfrm>
            <a:off x="1026317" y="7699472"/>
            <a:ext cx="12803985" cy="1290600"/>
          </a:xfrm>
        </p:spPr>
        <p:txBody>
          <a:bodyPr anchor="t">
            <a:normAutofit/>
          </a:bodyPr>
          <a:lstStyle>
            <a:lvl1pPr marL="0" indent="0" algn="l">
              <a:buNone/>
              <a:defRPr sz="3000">
                <a:solidFill>
                  <a:schemeClr val="bg2">
                    <a:lumMod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1D8BD707-D9CF-40AE-B4C6-C98DA3205C09}"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861573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1712120" y="1028700"/>
            <a:ext cx="13716000" cy="4114800"/>
          </a:xfrm>
        </p:spPr>
        <p:txBody>
          <a:bodyPr anchor="ctr">
            <a:normAutofit/>
          </a:bodyPr>
          <a:lstStyle>
            <a:lvl1pPr algn="l">
              <a:defRPr sz="4800" b="0" cap="all">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1026319" y="5892801"/>
            <a:ext cx="12801602" cy="1574799"/>
          </a:xfrm>
        </p:spPr>
        <p:txBody>
          <a:bodyPr vert="horz" lIns="91440" tIns="45720" rIns="91440" bIns="45720" rtlCol="0" anchor="b">
            <a:normAutofit/>
          </a:bodyPr>
          <a:lstStyle>
            <a:lvl1pPr>
              <a:buNone/>
              <a:defRPr lang="en-US" sz="3600" b="0" cap="all" dirty="0">
                <a:ln w="3175" cmpd="sng">
                  <a:noFill/>
                </a:ln>
                <a:solidFill>
                  <a:schemeClr val="tx1"/>
                </a:solidFill>
                <a:effectLst/>
              </a:defRPr>
            </a:lvl1pPr>
          </a:lstStyle>
          <a:p>
            <a:pPr marL="0" lvl="0">
              <a:spcBef>
                <a:spcPct val="0"/>
              </a:spcBef>
              <a:buNone/>
            </a:pPr>
            <a:r>
              <a:rPr lang="fr-FR"/>
              <a:t>Modifiez les styles du texte du masque</a:t>
            </a:r>
          </a:p>
        </p:txBody>
      </p:sp>
      <p:sp>
        <p:nvSpPr>
          <p:cNvPr id="3" name="Text Placeholder 2"/>
          <p:cNvSpPr>
            <a:spLocks noGrp="1"/>
          </p:cNvSpPr>
          <p:nvPr>
            <p:ph type="body" idx="1"/>
          </p:nvPr>
        </p:nvSpPr>
        <p:spPr>
          <a:xfrm>
            <a:off x="1026317" y="7467600"/>
            <a:ext cx="12801602" cy="1524000"/>
          </a:xfrm>
        </p:spPr>
        <p:txBody>
          <a:bodyPr anchor="t">
            <a:normAutofit/>
          </a:bodyPr>
          <a:lstStyle>
            <a:lvl1pPr marL="0" indent="0" algn="l">
              <a:buNone/>
              <a:defRPr sz="2700">
                <a:solidFill>
                  <a:schemeClr val="bg2">
                    <a:lumMod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1D8BD707-D9CF-40AE-B4C6-C98DA3205C09}"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
        <p:nvSpPr>
          <p:cNvPr id="11" name="TextBox 10"/>
          <p:cNvSpPr txBox="1"/>
          <p:nvPr/>
        </p:nvSpPr>
        <p:spPr>
          <a:xfrm>
            <a:off x="797718" y="1218333"/>
            <a:ext cx="914400" cy="877164"/>
          </a:xfrm>
          <a:prstGeom prst="rect">
            <a:avLst/>
          </a:prstGeom>
        </p:spPr>
        <p:txBody>
          <a:bodyPr vert="horz" lIns="137160" tIns="68580" rIns="137160" bIns="68580" rtlCol="0" anchor="ctr">
            <a:noAutofit/>
          </a:bodyPr>
          <a:lstStyle/>
          <a:p>
            <a:pPr lvl="0"/>
            <a:r>
              <a:rPr lang="en-US" sz="12000" dirty="0">
                <a:solidFill>
                  <a:schemeClr val="tx1"/>
                </a:solidFill>
                <a:effectLst/>
              </a:rPr>
              <a:t>“</a:t>
            </a:r>
          </a:p>
        </p:txBody>
      </p:sp>
      <p:sp>
        <p:nvSpPr>
          <p:cNvPr id="12" name="TextBox 11"/>
          <p:cNvSpPr txBox="1"/>
          <p:nvPr/>
        </p:nvSpPr>
        <p:spPr>
          <a:xfrm>
            <a:off x="15428118" y="4152902"/>
            <a:ext cx="914400" cy="877164"/>
          </a:xfrm>
          <a:prstGeom prst="rect">
            <a:avLst/>
          </a:prstGeom>
        </p:spPr>
        <p:txBody>
          <a:bodyPr vert="horz" lIns="137160" tIns="68580" rIns="137160" bIns="68580" rtlCol="0" anchor="ctr">
            <a:noAutofit/>
          </a:bodyPr>
          <a:lstStyle/>
          <a:p>
            <a:pPr lvl="0" algn="r"/>
            <a:r>
              <a:rPr lang="en-US" sz="12000" dirty="0">
                <a:solidFill>
                  <a:schemeClr val="tx1"/>
                </a:solidFill>
                <a:effectLst/>
              </a:rPr>
              <a:t>”</a:t>
            </a:r>
          </a:p>
        </p:txBody>
      </p:sp>
    </p:spTree>
    <p:extLst>
      <p:ext uri="{BB962C8B-B14F-4D97-AF65-F5344CB8AC3E}">
        <p14:creationId xmlns:p14="http://schemas.microsoft.com/office/powerpoint/2010/main" val="22772657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1026320" y="1028700"/>
            <a:ext cx="15087600" cy="4114800"/>
          </a:xfrm>
        </p:spPr>
        <p:txBody>
          <a:bodyPr vert="horz" lIns="91440" tIns="45720" rIns="91440" bIns="45720" rtlCol="0" anchor="ctr">
            <a:normAutofit/>
          </a:bodyPr>
          <a:lstStyle>
            <a:lvl1pPr>
              <a:defRPr lang="en-US" b="0" dirty="0"/>
            </a:lvl1pPr>
          </a:lstStyle>
          <a:p>
            <a:pPr marL="0" lvl="0"/>
            <a:r>
              <a:rPr lang="fr-FR"/>
              <a:t>Modifiez le style du titre</a:t>
            </a:r>
            <a:endParaRPr lang="en-US" dirty="0"/>
          </a:p>
        </p:txBody>
      </p:sp>
      <p:sp>
        <p:nvSpPr>
          <p:cNvPr id="10" name="Text Placeholder 9"/>
          <p:cNvSpPr>
            <a:spLocks noGrp="1"/>
          </p:cNvSpPr>
          <p:nvPr>
            <p:ph type="body" sz="quarter" idx="13"/>
          </p:nvPr>
        </p:nvSpPr>
        <p:spPr>
          <a:xfrm>
            <a:off x="1026318" y="5892801"/>
            <a:ext cx="12801600" cy="1257300"/>
          </a:xfrm>
        </p:spPr>
        <p:txBody>
          <a:bodyPr vert="horz" lIns="91440" tIns="45720" rIns="91440" bIns="45720" rtlCol="0" anchor="b">
            <a:normAutofit/>
          </a:bodyPr>
          <a:lstStyle>
            <a:lvl1pPr>
              <a:buNone/>
              <a:defRPr lang="en-US" sz="3600" b="0" cap="all" dirty="0">
                <a:ln w="3175" cmpd="sng">
                  <a:noFill/>
                </a:ln>
                <a:solidFill>
                  <a:schemeClr val="tx1"/>
                </a:solidFill>
                <a:effectLst/>
              </a:defRPr>
            </a:lvl1pPr>
          </a:lstStyle>
          <a:p>
            <a:pPr marL="0" lvl="0">
              <a:spcBef>
                <a:spcPct val="0"/>
              </a:spcBef>
              <a:buNone/>
            </a:pPr>
            <a:r>
              <a:rPr lang="fr-FR"/>
              <a:t>Modifiez les styles du texte du masque</a:t>
            </a:r>
          </a:p>
        </p:txBody>
      </p:sp>
      <p:sp>
        <p:nvSpPr>
          <p:cNvPr id="3" name="Text Placeholder 2"/>
          <p:cNvSpPr>
            <a:spLocks noGrp="1"/>
          </p:cNvSpPr>
          <p:nvPr>
            <p:ph type="body" idx="1"/>
          </p:nvPr>
        </p:nvSpPr>
        <p:spPr>
          <a:xfrm>
            <a:off x="1026317" y="7150098"/>
            <a:ext cx="12801602" cy="1841501"/>
          </a:xfrm>
        </p:spPr>
        <p:txBody>
          <a:bodyPr anchor="t">
            <a:normAutofit/>
          </a:bodyPr>
          <a:lstStyle>
            <a:lvl1pPr marL="0" indent="0" algn="l">
              <a:buNone/>
              <a:defRPr sz="2700">
                <a:solidFill>
                  <a:schemeClr val="bg2">
                    <a:lumMod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1D8BD707-D9CF-40AE-B4C6-C98DA3205C09}"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3512496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3030153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27818" y="1028700"/>
            <a:ext cx="3086100" cy="685800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028700" y="1028700"/>
            <a:ext cx="11734800" cy="7962900"/>
          </a:xfrm>
        </p:spPr>
        <p:txBody>
          <a:bodyPr vert="eaVert" ancho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11946903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D31C544-1372-4B34-8149-B6058B8CC577}"/>
              </a:ext>
            </a:extLst>
          </p:cNvPr>
          <p:cNvSpPr/>
          <p:nvPr userDrawn="1"/>
        </p:nvSpPr>
        <p:spPr>
          <a:xfrm>
            <a:off x="17690281" y="0"/>
            <a:ext cx="529142"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63284" tIns="81642" rIns="163284" bIns="81642" rtlCol="0" anchor="ctr"/>
          <a:lstStyle/>
          <a:p>
            <a:pPr algn="ctr"/>
            <a:endParaRPr lang="en-US" noProof="0" dirty="0"/>
          </a:p>
        </p:txBody>
      </p:sp>
      <p:sp>
        <p:nvSpPr>
          <p:cNvPr id="14" name="Rectangle 13">
            <a:extLst>
              <a:ext uri="{FF2B5EF4-FFF2-40B4-BE49-F238E27FC236}">
                <a16:creationId xmlns:a16="http://schemas.microsoft.com/office/drawing/2014/main" id="{7B2598CA-3443-4098-80E7-1F16DC9A13CC}"/>
              </a:ext>
            </a:extLst>
          </p:cNvPr>
          <p:cNvSpPr/>
          <p:nvPr userDrawn="1"/>
        </p:nvSpPr>
        <p:spPr>
          <a:xfrm rot="5400000">
            <a:off x="13110217" y="5109214"/>
            <a:ext cx="10286999" cy="68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63284" tIns="81642" rIns="163284" bIns="81642" rtlCol="0" anchor="ctr"/>
          <a:lstStyle/>
          <a:p>
            <a:pPr algn="ctr"/>
            <a:endParaRPr lang="en-US" noProof="0" dirty="0"/>
          </a:p>
        </p:txBody>
      </p:sp>
      <p:sp>
        <p:nvSpPr>
          <p:cNvPr id="12" name="Picture Placeholder 11">
            <a:extLst>
              <a:ext uri="{FF2B5EF4-FFF2-40B4-BE49-F238E27FC236}">
                <a16:creationId xmlns:a16="http://schemas.microsoft.com/office/drawing/2014/main" id="{BE421EAA-68E8-4AED-BA2F-01A6AC66859D}"/>
              </a:ext>
            </a:extLst>
          </p:cNvPr>
          <p:cNvSpPr>
            <a:spLocks noGrp="1"/>
          </p:cNvSpPr>
          <p:nvPr>
            <p:ph type="pic" sz="quarter" idx="10" hasCustomPrompt="1"/>
          </p:nvPr>
        </p:nvSpPr>
        <p:spPr>
          <a:xfrm>
            <a:off x="5" y="0"/>
            <a:ext cx="15983182" cy="1028700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1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1"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solidFill>
            <a:schemeClr val="bg1">
              <a:lumMod val="95000"/>
            </a:schemeClr>
          </a:solidFill>
        </p:spPr>
        <p:txBody>
          <a:bodyPr wrap="square" tIns="3857112" anchor="t">
            <a:noAutofit/>
          </a:bodyPr>
          <a:lstStyle>
            <a:lvl1pPr marL="0" indent="0" algn="ctr">
              <a:buNone/>
              <a:defRPr sz="2100" i="1">
                <a:latin typeface="Times New Roman" panose="02020603050405020304" pitchFamily="18" charset="0"/>
                <a:cs typeface="Times New Roman" panose="02020603050405020304" pitchFamily="18" charset="0"/>
              </a:defRPr>
            </a:lvl1pPr>
          </a:lstStyle>
          <a:p>
            <a:r>
              <a:rPr lang="en-US" noProof="0" dirty="0"/>
              <a:t>Insert or Drag &amp; Drop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11137945" y="4251960"/>
            <a:ext cx="6689650" cy="4080534"/>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321426" tIns="514282" rIns="321426" bIns="321426" anchor="t"/>
          <a:lstStyle>
            <a:lvl1pPr algn="l">
              <a:lnSpc>
                <a:spcPts val="7143"/>
              </a:lnSpc>
              <a:defRPr sz="8900" b="1" spc="-536">
                <a:solidFill>
                  <a:schemeClr val="bg1">
                    <a:lumMod val="95000"/>
                  </a:schemeClr>
                </a:solidFill>
              </a:defRPr>
            </a:lvl1pPr>
          </a:lstStyle>
          <a:p>
            <a:r>
              <a:rPr lang="en-US" noProof="0"/>
              <a:t>Thank You</a:t>
            </a:r>
          </a:p>
        </p:txBody>
      </p:sp>
      <p:sp>
        <p:nvSpPr>
          <p:cNvPr id="7" name="Text Placeholder 5">
            <a:extLst>
              <a:ext uri="{FF2B5EF4-FFF2-40B4-BE49-F238E27FC236}">
                <a16:creationId xmlns:a16="http://schemas.microsoft.com/office/drawing/2014/main" id="{D907C852-B0E0-4C2E-88CE-B543605961EE}"/>
              </a:ext>
            </a:extLst>
          </p:cNvPr>
          <p:cNvSpPr>
            <a:spLocks noGrp="1"/>
          </p:cNvSpPr>
          <p:nvPr>
            <p:ph type="body" sz="quarter" idx="15" hasCustomPrompt="1"/>
          </p:nvPr>
        </p:nvSpPr>
        <p:spPr>
          <a:xfrm>
            <a:off x="12052274" y="5788599"/>
            <a:ext cx="5282272" cy="432000"/>
          </a:xfrm>
        </p:spPr>
        <p:txBody>
          <a:bodyPr/>
          <a:lstStyle>
            <a:lvl1pPr marL="0" indent="0">
              <a:buNone/>
              <a:defRPr>
                <a:solidFill>
                  <a:schemeClr val="bg1">
                    <a:lumMod val="95000"/>
                  </a:schemeClr>
                </a:solidFill>
              </a:defRPr>
            </a:lvl1pPr>
            <a:lvl2pPr marL="476246" indent="0">
              <a:buNone/>
              <a:defRPr/>
            </a:lvl2pPr>
            <a:lvl3pPr marL="969501" indent="0">
              <a:buNone/>
              <a:defRPr/>
            </a:lvl3pPr>
            <a:lvl4pPr marL="1445747" indent="0">
              <a:buNone/>
              <a:defRPr/>
            </a:lvl4pPr>
            <a:lvl5pPr marL="1921994" indent="0">
              <a:buNone/>
              <a:defRPr/>
            </a:lvl5pPr>
          </a:lstStyle>
          <a:p>
            <a:pPr lvl="0"/>
            <a:r>
              <a:rPr lang="en-US" noProof="0"/>
              <a:t>Full Name</a:t>
            </a:r>
          </a:p>
        </p:txBody>
      </p:sp>
      <p:sp>
        <p:nvSpPr>
          <p:cNvPr id="8" name="Text Placeholder 6">
            <a:extLst>
              <a:ext uri="{FF2B5EF4-FFF2-40B4-BE49-F238E27FC236}">
                <a16:creationId xmlns:a16="http://schemas.microsoft.com/office/drawing/2014/main" id="{D84C0BEF-F601-4B10-8AEE-4859FE996B34}"/>
              </a:ext>
            </a:extLst>
          </p:cNvPr>
          <p:cNvSpPr>
            <a:spLocks noGrp="1"/>
          </p:cNvSpPr>
          <p:nvPr>
            <p:ph type="body" sz="quarter" idx="16" hasCustomPrompt="1"/>
          </p:nvPr>
        </p:nvSpPr>
        <p:spPr>
          <a:xfrm>
            <a:off x="12052274" y="6330284"/>
            <a:ext cx="5282272" cy="432000"/>
          </a:xfrm>
        </p:spPr>
        <p:txBody>
          <a:bodyPr/>
          <a:lstStyle>
            <a:lvl1pPr marL="0" indent="0">
              <a:buNone/>
              <a:defRPr>
                <a:solidFill>
                  <a:schemeClr val="bg1">
                    <a:lumMod val="95000"/>
                  </a:schemeClr>
                </a:solidFill>
              </a:defRPr>
            </a:lvl1pPr>
            <a:lvl2pPr marL="476246" indent="0">
              <a:buNone/>
              <a:defRPr/>
            </a:lvl2pPr>
            <a:lvl3pPr marL="969501" indent="0">
              <a:buNone/>
              <a:defRPr/>
            </a:lvl3pPr>
            <a:lvl4pPr marL="1445747" indent="0">
              <a:buNone/>
              <a:defRPr/>
            </a:lvl4pPr>
            <a:lvl5pPr marL="1921994" indent="0">
              <a:buNone/>
              <a:defRPr/>
            </a:lvl5pPr>
          </a:lstStyle>
          <a:p>
            <a:pPr lvl="0"/>
            <a:r>
              <a:rPr lang="en-US" noProof="0"/>
              <a:t>Phone Number</a:t>
            </a:r>
          </a:p>
        </p:txBody>
      </p:sp>
      <p:sp>
        <p:nvSpPr>
          <p:cNvPr id="9" name="Text Placeholder 7">
            <a:extLst>
              <a:ext uri="{FF2B5EF4-FFF2-40B4-BE49-F238E27FC236}">
                <a16:creationId xmlns:a16="http://schemas.microsoft.com/office/drawing/2014/main" id="{83A6EF9B-EF2F-4949-9CC4-C16BF8DC85A0}"/>
              </a:ext>
            </a:extLst>
          </p:cNvPr>
          <p:cNvSpPr>
            <a:spLocks noGrp="1"/>
          </p:cNvSpPr>
          <p:nvPr>
            <p:ph type="body" sz="quarter" idx="17" hasCustomPrompt="1"/>
          </p:nvPr>
        </p:nvSpPr>
        <p:spPr>
          <a:xfrm>
            <a:off x="12052274" y="6871968"/>
            <a:ext cx="5282272" cy="432000"/>
          </a:xfrm>
        </p:spPr>
        <p:txBody>
          <a:bodyPr/>
          <a:lstStyle>
            <a:lvl1pPr marL="0" indent="0">
              <a:buNone/>
              <a:defRPr>
                <a:solidFill>
                  <a:schemeClr val="bg1">
                    <a:lumMod val="95000"/>
                  </a:schemeClr>
                </a:solidFill>
              </a:defRPr>
            </a:lvl1pPr>
            <a:lvl2pPr marL="476246" indent="0">
              <a:buNone/>
              <a:defRPr/>
            </a:lvl2pPr>
            <a:lvl3pPr marL="969501" indent="0">
              <a:buNone/>
              <a:defRPr/>
            </a:lvl3pPr>
            <a:lvl4pPr marL="1445747" indent="0">
              <a:buNone/>
              <a:defRPr/>
            </a:lvl4pPr>
            <a:lvl5pPr marL="1921994" indent="0">
              <a:buNone/>
              <a:defRPr/>
            </a:lvl5pPr>
          </a:lstStyle>
          <a:p>
            <a:pPr lvl="0"/>
            <a:r>
              <a:rPr lang="en-US" noProof="0"/>
              <a:t>Email or Social Media Handle</a:t>
            </a:r>
          </a:p>
        </p:txBody>
      </p:sp>
      <p:sp>
        <p:nvSpPr>
          <p:cNvPr id="10" name="Text Placeholder 8">
            <a:extLst>
              <a:ext uri="{FF2B5EF4-FFF2-40B4-BE49-F238E27FC236}">
                <a16:creationId xmlns:a16="http://schemas.microsoft.com/office/drawing/2014/main" id="{BE8CA170-9CA9-448E-B07A-E01AB84F7FD3}"/>
              </a:ext>
            </a:extLst>
          </p:cNvPr>
          <p:cNvSpPr>
            <a:spLocks noGrp="1"/>
          </p:cNvSpPr>
          <p:nvPr>
            <p:ph type="body" sz="quarter" idx="18" hasCustomPrompt="1"/>
          </p:nvPr>
        </p:nvSpPr>
        <p:spPr>
          <a:xfrm>
            <a:off x="12052274" y="7413653"/>
            <a:ext cx="5282272" cy="432000"/>
          </a:xfrm>
        </p:spPr>
        <p:txBody>
          <a:bodyPr/>
          <a:lstStyle>
            <a:lvl1pPr marL="0" indent="0">
              <a:buNone/>
              <a:defRPr>
                <a:solidFill>
                  <a:schemeClr val="bg1">
                    <a:lumMod val="95000"/>
                  </a:schemeClr>
                </a:solidFill>
              </a:defRPr>
            </a:lvl1pPr>
            <a:lvl2pPr marL="476246" indent="0">
              <a:buNone/>
              <a:defRPr/>
            </a:lvl2pPr>
            <a:lvl3pPr marL="969501" indent="0">
              <a:buNone/>
              <a:defRPr/>
            </a:lvl3pPr>
            <a:lvl4pPr marL="1445747" indent="0">
              <a:buNone/>
              <a:defRPr/>
            </a:lvl4pPr>
            <a:lvl5pPr marL="1921994" indent="0">
              <a:buNone/>
              <a:defRPr/>
            </a:lvl5pPr>
          </a:lstStyle>
          <a:p>
            <a:pPr lvl="0"/>
            <a:r>
              <a:rPr lang="en-US" noProof="0"/>
              <a:t>Company Website</a:t>
            </a:r>
          </a:p>
        </p:txBody>
      </p:sp>
    </p:spTree>
    <p:extLst>
      <p:ext uri="{BB962C8B-B14F-4D97-AF65-F5344CB8AC3E}">
        <p14:creationId xmlns:p14="http://schemas.microsoft.com/office/powerpoint/2010/main" val="1781154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2052748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026317" y="3009900"/>
            <a:ext cx="12801602" cy="3422400"/>
          </a:xfrm>
        </p:spPr>
        <p:txBody>
          <a:bodyPr anchor="b">
            <a:normAutofit/>
          </a:bodyPr>
          <a:lstStyle>
            <a:lvl1pPr algn="l">
              <a:defRPr sz="5400" b="0" cap="all"/>
            </a:lvl1pPr>
          </a:lstStyle>
          <a:p>
            <a:r>
              <a:rPr lang="fr-FR"/>
              <a:t>Modifiez le style du titre</a:t>
            </a:r>
            <a:endParaRPr lang="en-US" dirty="0"/>
          </a:p>
        </p:txBody>
      </p:sp>
      <p:sp>
        <p:nvSpPr>
          <p:cNvPr id="3" name="Text Placeholder 2"/>
          <p:cNvSpPr>
            <a:spLocks noGrp="1"/>
          </p:cNvSpPr>
          <p:nvPr>
            <p:ph type="body" idx="1"/>
          </p:nvPr>
        </p:nvSpPr>
        <p:spPr>
          <a:xfrm>
            <a:off x="1026320" y="6743700"/>
            <a:ext cx="12801600" cy="2247900"/>
          </a:xfrm>
        </p:spPr>
        <p:txBody>
          <a:bodyPr anchor="t">
            <a:normAutofit/>
          </a:bodyPr>
          <a:lstStyle>
            <a:lvl1pPr marL="0" indent="0" algn="l">
              <a:buNone/>
              <a:defRPr sz="2700">
                <a:solidFill>
                  <a:schemeClr val="bg2">
                    <a:lumMod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1D8BD707-D9CF-40AE-B4C6-C98DA3205C09}"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2899648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026317" y="1028701"/>
            <a:ext cx="7406483" cy="5422901"/>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8712200" y="1028702"/>
            <a:ext cx="7401719" cy="5422899"/>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1166479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1458121" y="1028700"/>
            <a:ext cx="6974681" cy="864393"/>
          </a:xfrm>
        </p:spPr>
        <p:txBody>
          <a:bodyPr anchor="b">
            <a:noAutofit/>
          </a:bodyPr>
          <a:lstStyle>
            <a:lvl1pPr marL="0" indent="0">
              <a:buNone/>
              <a:defRPr sz="42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fr-FR"/>
              <a:t>Modifiez les styles du texte du masque</a:t>
            </a:r>
          </a:p>
        </p:txBody>
      </p:sp>
      <p:sp>
        <p:nvSpPr>
          <p:cNvPr id="4" name="Content Placeholder 3"/>
          <p:cNvSpPr>
            <a:spLocks noGrp="1"/>
          </p:cNvSpPr>
          <p:nvPr>
            <p:ph sz="half" idx="2"/>
          </p:nvPr>
        </p:nvSpPr>
        <p:spPr>
          <a:xfrm>
            <a:off x="1026317" y="1905794"/>
            <a:ext cx="7406483" cy="4545807"/>
          </a:xfrm>
        </p:spPr>
        <p:txBody>
          <a:bodyPr anchor="t">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9118599" y="1028700"/>
            <a:ext cx="6997701" cy="864393"/>
          </a:xfrm>
        </p:spPr>
        <p:txBody>
          <a:bodyPr anchor="b">
            <a:noAutofit/>
          </a:bodyPr>
          <a:lstStyle>
            <a:lvl1pPr marL="0" indent="0">
              <a:buNone/>
              <a:defRPr sz="42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fr-FR"/>
              <a:t>Modifiez les styles du texte du masque</a:t>
            </a:r>
          </a:p>
        </p:txBody>
      </p:sp>
      <p:sp>
        <p:nvSpPr>
          <p:cNvPr id="6" name="Content Placeholder 5"/>
          <p:cNvSpPr>
            <a:spLocks noGrp="1"/>
          </p:cNvSpPr>
          <p:nvPr>
            <p:ph sz="quarter" idx="4"/>
          </p:nvPr>
        </p:nvSpPr>
        <p:spPr>
          <a:xfrm>
            <a:off x="8709818" y="1893093"/>
            <a:ext cx="7393782" cy="4545807"/>
          </a:xfrm>
        </p:spPr>
        <p:txBody>
          <a:bodyPr anchor="t">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3303126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3579790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3314630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0627518" y="1028700"/>
            <a:ext cx="5486400" cy="2057400"/>
          </a:xfrm>
        </p:spPr>
        <p:txBody>
          <a:bodyPr anchor="b">
            <a:normAutofit/>
          </a:bodyPr>
          <a:lstStyle>
            <a:lvl1pPr algn="l">
              <a:defRPr sz="3600" b="0"/>
            </a:lvl1pPr>
          </a:lstStyle>
          <a:p>
            <a:r>
              <a:rPr lang="fr-FR"/>
              <a:t>Modifiez le style du titre</a:t>
            </a:r>
            <a:endParaRPr lang="en-US" dirty="0"/>
          </a:p>
        </p:txBody>
      </p:sp>
      <p:sp>
        <p:nvSpPr>
          <p:cNvPr id="3" name="Content Placeholder 2"/>
          <p:cNvSpPr>
            <a:spLocks noGrp="1"/>
          </p:cNvSpPr>
          <p:nvPr>
            <p:ph idx="1"/>
          </p:nvPr>
        </p:nvSpPr>
        <p:spPr>
          <a:xfrm>
            <a:off x="1026318" y="1028700"/>
            <a:ext cx="8915402" cy="7962900"/>
          </a:xfrm>
        </p:spPr>
        <p:txBody>
          <a:bodyPr anchor="ct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0627518" y="3314699"/>
            <a:ext cx="5486400" cy="3136901"/>
          </a:xfrm>
        </p:spPr>
        <p:txBody>
          <a:bodyPr anchor="t">
            <a:normAutofit/>
          </a:bodyPr>
          <a:lstStyle>
            <a:lvl1pPr marL="0" indent="0">
              <a:buNone/>
              <a:defRPr sz="24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fr-FR"/>
              <a:t>Modifiez les styles du texte du masque</a:t>
            </a:r>
          </a:p>
        </p:txBody>
      </p:sp>
      <p:sp>
        <p:nvSpPr>
          <p:cNvPr id="5" name="Date Placeholder 4"/>
          <p:cNvSpPr>
            <a:spLocks noGrp="1"/>
          </p:cNvSpPr>
          <p:nvPr>
            <p:ph type="dt" sz="half" idx="10"/>
          </p:nvPr>
        </p:nvSpPr>
        <p:spPr/>
        <p:txBody>
          <a:bodyPr/>
          <a:lstStyle/>
          <a:p>
            <a:fld id="{1D8BD707-D9CF-40AE-B4C6-C98DA3205C09}" type="datetimeFigureOut">
              <a:rPr lang="en-US" smtClean="0"/>
              <a:pPr/>
              <a:t>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3525331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084218" y="2171700"/>
            <a:ext cx="9029700" cy="1714500"/>
          </a:xfrm>
        </p:spPr>
        <p:txBody>
          <a:bodyPr anchor="b">
            <a:normAutofit/>
          </a:bodyPr>
          <a:lstStyle>
            <a:lvl1pPr algn="l">
              <a:defRPr sz="4200" b="0"/>
            </a:lvl1pPr>
          </a:lstStyle>
          <a:p>
            <a:r>
              <a:rPr lang="fr-FR"/>
              <a:t>Modifiez le style du titre</a:t>
            </a:r>
            <a:endParaRPr lang="en-US" dirty="0"/>
          </a:p>
        </p:txBody>
      </p:sp>
      <p:sp>
        <p:nvSpPr>
          <p:cNvPr id="14" name="Picture Placeholder 2"/>
          <p:cNvSpPr>
            <a:spLocks noGrp="1" noChangeAspect="1"/>
          </p:cNvSpPr>
          <p:nvPr>
            <p:ph type="pic" idx="1"/>
          </p:nvPr>
        </p:nvSpPr>
        <p:spPr>
          <a:xfrm>
            <a:off x="1483518" y="1371600"/>
            <a:ext cx="4921461" cy="6858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fr-FR"/>
              <a:t>Cliquez sur l'icône pour ajouter une image</a:t>
            </a:r>
            <a:endParaRPr lang="en-US" dirty="0"/>
          </a:p>
        </p:txBody>
      </p:sp>
      <p:sp>
        <p:nvSpPr>
          <p:cNvPr id="4" name="Text Placeholder 3"/>
          <p:cNvSpPr>
            <a:spLocks noGrp="1"/>
          </p:cNvSpPr>
          <p:nvPr>
            <p:ph type="body" sz="half" idx="2"/>
          </p:nvPr>
        </p:nvSpPr>
        <p:spPr>
          <a:xfrm>
            <a:off x="7084218" y="4165600"/>
            <a:ext cx="9032082" cy="3073400"/>
          </a:xfrm>
        </p:spPr>
        <p:txBody>
          <a:bodyPr anchor="t">
            <a:normAutofit/>
          </a:bodyPr>
          <a:lstStyle>
            <a:lvl1pPr marL="0" indent="0">
              <a:buNone/>
              <a:defRPr sz="27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fr-FR"/>
              <a:t>Modifiez les styles du texte du masque</a:t>
            </a:r>
          </a:p>
        </p:txBody>
      </p:sp>
      <p:sp>
        <p:nvSpPr>
          <p:cNvPr id="5" name="Date Placeholder 4"/>
          <p:cNvSpPr>
            <a:spLocks noGrp="1"/>
          </p:cNvSpPr>
          <p:nvPr>
            <p:ph type="dt" sz="half" idx="10"/>
          </p:nvPr>
        </p:nvSpPr>
        <p:spPr/>
        <p:txBody>
          <a:bodyPr/>
          <a:lstStyle/>
          <a:p>
            <a:fld id="{1D8BD707-D9CF-40AE-B4C6-C98DA3205C09}" type="datetimeFigureOut">
              <a:rPr lang="en-US" smtClean="0"/>
              <a:pPr/>
              <a:t>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213757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13810454" y="4445000"/>
            <a:ext cx="4472787" cy="4813301"/>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1026318" y="6730998"/>
            <a:ext cx="12801600" cy="2260601"/>
          </a:xfrm>
          <a:prstGeom prst="rect">
            <a:avLst/>
          </a:prstGeom>
          <a:effectLst/>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1026318" y="1028701"/>
            <a:ext cx="12801600" cy="5422901"/>
          </a:xfrm>
          <a:prstGeom prst="rect">
            <a:avLst/>
          </a:prstGeom>
        </p:spPr>
        <p:txBody>
          <a:bodyPr vert="horz" lIns="91440" tIns="45720" rIns="91440" bIns="45720" rtlCol="0" anchor="ct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4856618" y="9258301"/>
            <a:ext cx="2400300" cy="547688"/>
          </a:xfrm>
          <a:prstGeom prst="rect">
            <a:avLst/>
          </a:prstGeom>
        </p:spPr>
        <p:txBody>
          <a:bodyPr vert="horz" lIns="91440" tIns="45720" rIns="91440" bIns="45720" rtlCol="0" anchor="t"/>
          <a:lstStyle>
            <a:lvl1pPr algn="r">
              <a:defRPr sz="1500" b="0" i="0">
                <a:solidFill>
                  <a:schemeClr val="bg2">
                    <a:lumMod val="50000"/>
                  </a:schemeClr>
                </a:solidFill>
                <a:effectLst/>
                <a:latin typeface="+mn-lt"/>
              </a:defRPr>
            </a:lvl1pPr>
          </a:lstStyle>
          <a:p>
            <a:fld id="{1D8BD707-D9CF-40AE-B4C6-C98DA3205C09}" type="datetimeFigureOut">
              <a:rPr lang="en-US" smtClean="0"/>
              <a:pPr/>
              <a:t>2/4/2026</a:t>
            </a:fld>
            <a:endParaRPr lang="en-US"/>
          </a:p>
        </p:txBody>
      </p:sp>
      <p:sp>
        <p:nvSpPr>
          <p:cNvPr id="5" name="Footer Placeholder 4"/>
          <p:cNvSpPr>
            <a:spLocks noGrp="1"/>
          </p:cNvSpPr>
          <p:nvPr>
            <p:ph type="ftr" sz="quarter" idx="3"/>
          </p:nvPr>
        </p:nvSpPr>
        <p:spPr>
          <a:xfrm>
            <a:off x="1026318" y="9258301"/>
            <a:ext cx="11315700" cy="547688"/>
          </a:xfrm>
          <a:prstGeom prst="rect">
            <a:avLst/>
          </a:prstGeom>
        </p:spPr>
        <p:txBody>
          <a:bodyPr vert="horz" lIns="91440" tIns="45720" rIns="91440" bIns="45720" rtlCol="0" anchor="t"/>
          <a:lstStyle>
            <a:lvl1pPr algn="l">
              <a:defRPr sz="15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5544801" y="8367713"/>
            <a:ext cx="1713368" cy="1004888"/>
          </a:xfrm>
          <a:prstGeom prst="rect">
            <a:avLst/>
          </a:prstGeom>
        </p:spPr>
        <p:txBody>
          <a:bodyPr vert="horz" lIns="91440" tIns="45720" rIns="91440" bIns="45720" rtlCol="0" anchor="b"/>
          <a:lstStyle>
            <a:lvl1pPr algn="r">
              <a:defRPr sz="4800" b="0" i="0">
                <a:solidFill>
                  <a:schemeClr val="bg2">
                    <a:lumMod val="50000"/>
                  </a:schemeClr>
                </a:solidFill>
                <a:effectLst/>
                <a:latin typeface="+mn-lt"/>
              </a:defRPr>
            </a:lvl1pPr>
          </a:lstStyle>
          <a:p>
            <a:fld id="{B6F15528-21DE-4FAA-801E-634DDDAF4B2B}" type="slidenum">
              <a:rPr lang="en-US" smtClean="0"/>
              <a:pPr/>
              <a:t>‹N°›</a:t>
            </a:fld>
            <a:endParaRPr lang="en-US"/>
          </a:p>
        </p:txBody>
      </p:sp>
    </p:spTree>
    <p:extLst>
      <p:ext uri="{BB962C8B-B14F-4D97-AF65-F5344CB8AC3E}">
        <p14:creationId xmlns:p14="http://schemas.microsoft.com/office/powerpoint/2010/main" val="2286361473"/>
      </p:ext>
    </p:extLst>
  </p:cSld>
  <p:clrMap bg1="dk1" tx1="lt1" bg2="dk2" tx2="lt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 id="2147483783" r:id="rId17"/>
    <p:sldLayoutId id="2147483784" r:id="rId18"/>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685800" rtl="0" eaLnBrk="1" latinLnBrk="0" hangingPunct="1">
        <a:spcBef>
          <a:spcPct val="0"/>
        </a:spcBef>
        <a:buNone/>
        <a:defRPr sz="5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28625" indent="-428625" algn="l" defTabSz="685800" rtl="0" eaLnBrk="1" latinLnBrk="0" hangingPunct="1">
        <a:spcBef>
          <a:spcPct val="20000"/>
        </a:spcBef>
        <a:spcAft>
          <a:spcPts val="900"/>
        </a:spcAft>
        <a:buClr>
          <a:schemeClr val="tx1"/>
        </a:buClr>
        <a:buSzPct val="80000"/>
        <a:buFont typeface="Wingdings 3" panose="05040102010807070707" pitchFamily="18" charset="2"/>
        <a:buChar char=""/>
        <a:defRPr sz="3000" kern="1200" cap="none">
          <a:solidFill>
            <a:schemeClr val="bg2">
              <a:lumMod val="75000"/>
            </a:schemeClr>
          </a:solidFill>
          <a:effectLst/>
          <a:latin typeface="+mn-lt"/>
          <a:ea typeface="+mn-ea"/>
          <a:cs typeface="+mn-cs"/>
        </a:defRPr>
      </a:lvl1pPr>
      <a:lvl2pPr marL="1114425" indent="-428625" algn="l" defTabSz="685800" rtl="0" eaLnBrk="1" latinLnBrk="0" hangingPunct="1">
        <a:spcBef>
          <a:spcPct val="20000"/>
        </a:spcBef>
        <a:spcAft>
          <a:spcPts val="900"/>
        </a:spcAft>
        <a:buClr>
          <a:schemeClr val="tx1"/>
        </a:buClr>
        <a:buSzPct val="80000"/>
        <a:buFont typeface="Wingdings 3" panose="05040102010807070707" pitchFamily="18" charset="2"/>
        <a:buChar char=""/>
        <a:defRPr sz="2700" kern="1200" cap="none">
          <a:solidFill>
            <a:schemeClr val="bg2">
              <a:lumMod val="75000"/>
            </a:schemeClr>
          </a:solidFill>
          <a:effectLst/>
          <a:latin typeface="+mn-lt"/>
          <a:ea typeface="+mn-ea"/>
          <a:cs typeface="+mn-cs"/>
        </a:defRPr>
      </a:lvl2pPr>
      <a:lvl3pPr marL="1800225" indent="-428625" algn="l" defTabSz="685800" rtl="0" eaLnBrk="1" latinLnBrk="0" hangingPunct="1">
        <a:spcBef>
          <a:spcPct val="20000"/>
        </a:spcBef>
        <a:spcAft>
          <a:spcPts val="900"/>
        </a:spcAft>
        <a:buClr>
          <a:schemeClr val="tx1"/>
        </a:buClr>
        <a:buSzPct val="80000"/>
        <a:buFont typeface="Wingdings 3" panose="05040102010807070707" pitchFamily="18" charset="2"/>
        <a:buChar char=""/>
        <a:defRPr sz="2400" kern="1200" cap="none">
          <a:solidFill>
            <a:schemeClr val="bg2">
              <a:lumMod val="75000"/>
            </a:schemeClr>
          </a:solidFill>
          <a:effectLst/>
          <a:latin typeface="+mn-lt"/>
          <a:ea typeface="+mn-ea"/>
          <a:cs typeface="+mn-cs"/>
        </a:defRPr>
      </a:lvl3pPr>
      <a:lvl4pPr marL="2314575" indent="-257175" algn="l" defTabSz="685800" rtl="0" eaLnBrk="1" latinLnBrk="0" hangingPunct="1">
        <a:spcBef>
          <a:spcPct val="20000"/>
        </a:spcBef>
        <a:spcAft>
          <a:spcPts val="900"/>
        </a:spcAft>
        <a:buClr>
          <a:schemeClr val="tx1"/>
        </a:buClr>
        <a:buSzPct val="80000"/>
        <a:buFont typeface="Wingdings 3" panose="05040102010807070707" pitchFamily="18" charset="2"/>
        <a:buChar char=""/>
        <a:defRPr sz="2100" kern="1200" cap="none">
          <a:solidFill>
            <a:schemeClr val="bg2">
              <a:lumMod val="75000"/>
            </a:schemeClr>
          </a:solidFill>
          <a:effectLst/>
          <a:latin typeface="+mn-lt"/>
          <a:ea typeface="+mn-ea"/>
          <a:cs typeface="+mn-cs"/>
        </a:defRPr>
      </a:lvl4pPr>
      <a:lvl5pPr marL="3000375" indent="-257175" algn="l" defTabSz="685800" rtl="0" eaLnBrk="1" latinLnBrk="0" hangingPunct="1">
        <a:spcBef>
          <a:spcPct val="20000"/>
        </a:spcBef>
        <a:spcAft>
          <a:spcPts val="900"/>
        </a:spcAft>
        <a:buClr>
          <a:schemeClr val="tx1"/>
        </a:buClr>
        <a:buSzPct val="80000"/>
        <a:buFont typeface="Wingdings 3" panose="05040102010807070707" pitchFamily="18" charset="2"/>
        <a:buChar char=""/>
        <a:defRPr sz="2100" kern="1200" cap="none">
          <a:solidFill>
            <a:schemeClr val="bg2">
              <a:lumMod val="75000"/>
            </a:schemeClr>
          </a:solidFill>
          <a:effectLst/>
          <a:latin typeface="+mn-lt"/>
          <a:ea typeface="+mn-ea"/>
          <a:cs typeface="+mn-cs"/>
        </a:defRPr>
      </a:lvl5pPr>
      <a:lvl6pPr marL="3771900" indent="-342900" algn="l" defTabSz="685800" rtl="0" eaLnBrk="1" latinLnBrk="0" hangingPunct="1">
        <a:spcBef>
          <a:spcPct val="20000"/>
        </a:spcBef>
        <a:spcAft>
          <a:spcPts val="900"/>
        </a:spcAft>
        <a:buClr>
          <a:schemeClr val="tx1"/>
        </a:buClr>
        <a:buSzPct val="80000"/>
        <a:buFont typeface="Wingdings 3" panose="05040102010807070707" pitchFamily="18" charset="2"/>
        <a:buChar char=""/>
        <a:defRPr sz="2100" kern="1200" cap="none">
          <a:solidFill>
            <a:schemeClr val="bg2">
              <a:lumMod val="75000"/>
            </a:schemeClr>
          </a:solidFill>
          <a:effectLst/>
          <a:latin typeface="+mn-lt"/>
          <a:ea typeface="+mn-ea"/>
          <a:cs typeface="+mn-cs"/>
        </a:defRPr>
      </a:lvl6pPr>
      <a:lvl7pPr marL="4457700" indent="-342900" algn="l" defTabSz="685800" rtl="0" eaLnBrk="1" latinLnBrk="0" hangingPunct="1">
        <a:spcBef>
          <a:spcPct val="20000"/>
        </a:spcBef>
        <a:spcAft>
          <a:spcPts val="900"/>
        </a:spcAft>
        <a:buClr>
          <a:schemeClr val="tx1"/>
        </a:buClr>
        <a:buSzPct val="80000"/>
        <a:buFont typeface="Wingdings 3" panose="05040102010807070707" pitchFamily="18" charset="2"/>
        <a:buChar char=""/>
        <a:defRPr sz="2100" kern="1200" cap="none">
          <a:solidFill>
            <a:schemeClr val="bg2">
              <a:lumMod val="75000"/>
            </a:schemeClr>
          </a:solidFill>
          <a:effectLst/>
          <a:latin typeface="+mn-lt"/>
          <a:ea typeface="+mn-ea"/>
          <a:cs typeface="+mn-cs"/>
        </a:defRPr>
      </a:lvl7pPr>
      <a:lvl8pPr marL="5143500" indent="-342900" algn="l" defTabSz="685800" rtl="0" eaLnBrk="1" latinLnBrk="0" hangingPunct="1">
        <a:spcBef>
          <a:spcPct val="20000"/>
        </a:spcBef>
        <a:spcAft>
          <a:spcPts val="900"/>
        </a:spcAft>
        <a:buClr>
          <a:schemeClr val="tx1"/>
        </a:buClr>
        <a:buSzPct val="80000"/>
        <a:buFont typeface="Wingdings 3" panose="05040102010807070707" pitchFamily="18" charset="2"/>
        <a:buChar char=""/>
        <a:defRPr sz="2100" kern="1200" cap="none">
          <a:solidFill>
            <a:schemeClr val="bg2">
              <a:lumMod val="75000"/>
            </a:schemeClr>
          </a:solidFill>
          <a:effectLst/>
          <a:latin typeface="+mn-lt"/>
          <a:ea typeface="+mn-ea"/>
          <a:cs typeface="+mn-cs"/>
        </a:defRPr>
      </a:lvl8pPr>
      <a:lvl9pPr marL="5829300" indent="-342900" algn="l" defTabSz="685800" rtl="0" eaLnBrk="1" latinLnBrk="0" hangingPunct="1">
        <a:spcBef>
          <a:spcPct val="20000"/>
        </a:spcBef>
        <a:spcAft>
          <a:spcPts val="900"/>
        </a:spcAft>
        <a:buClr>
          <a:schemeClr val="tx1"/>
        </a:buClr>
        <a:buSzPct val="80000"/>
        <a:buFont typeface="Wingdings 3" panose="05040102010807070707" pitchFamily="18" charset="2"/>
        <a:buChar char=""/>
        <a:defRPr sz="2100" kern="1200" cap="none">
          <a:solidFill>
            <a:schemeClr val="bg2">
              <a:lumMod val="75000"/>
            </a:schemeClr>
          </a:solidFill>
          <a:effectLst/>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hyperlink" Target="https://docs.google.com/spreadsheets/d/1DUF2isFWsqVSYhbaACYtbgcLi_YjDqpE3GLQIVgkKQg/edit"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docs.google.com/spreadsheets/d/1DUF2isFWsqVSYhbaACYtbgcLi_YjDqpE3GLQIVgkKQg/edit" TargetMode="External"/><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docs.google.com/spreadsheets/d/1DUF2isFWsqVSYhbaACYtbgcLi_YjDqpE3GLQIVgkKQg/edit" TargetMode="Externa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sv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hyperlink" Target="https://docs.google.com/spreadsheets/d/1DUF2isFWsqVSYhbaACYtbgcLi_YjDqpE3GLQIVgkKQg/edit" TargetMode="External"/><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docs.google.com/spreadsheets/d/1DUF2isFWsqVSYhbaACYtbgcLi_YjDqpE3GLQIVgkKQg/edit" TargetMode="External"/><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0.jpeg"/><Relationship Id="rId7" Type="http://schemas.openxmlformats.org/officeDocument/2006/relationships/image" Target="../media/image23.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hyperlink" Target="https://docs.google.com/spreadsheets/d/1DUF2isFWsqVSYhbaACYtbgcLi_YjDqpE3GLQIVgkKQg/edit" TargetMode="Externa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srcRect r="2919"/>
          <a:stretch>
            <a:fillRect/>
          </a:stretch>
        </p:blipFill>
        <p:spPr>
          <a:xfrm>
            <a:off x="5408310" y="-468065"/>
            <a:ext cx="13133172" cy="901873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0" y="7065308"/>
            <a:ext cx="3221692" cy="3221692"/>
          </a:xfrm>
          <a:prstGeom prst="rect">
            <a:avLst/>
          </a:prstGeom>
        </p:spPr>
      </p:pic>
      <p:grpSp>
        <p:nvGrpSpPr>
          <p:cNvPr id="4" name="Group 4"/>
          <p:cNvGrpSpPr/>
          <p:nvPr/>
        </p:nvGrpSpPr>
        <p:grpSpPr>
          <a:xfrm rot="-8100000">
            <a:off x="-4325427" y="3171972"/>
            <a:ext cx="22404652" cy="8950886"/>
            <a:chOff x="0" y="0"/>
            <a:chExt cx="35276568" cy="14093347"/>
          </a:xfrm>
        </p:grpSpPr>
        <p:sp>
          <p:nvSpPr>
            <p:cNvPr id="5" name="Freeform 5"/>
            <p:cNvSpPr/>
            <p:nvPr/>
          </p:nvSpPr>
          <p:spPr>
            <a:xfrm>
              <a:off x="0" y="0"/>
              <a:ext cx="35276569" cy="14093346"/>
            </a:xfrm>
            <a:custGeom>
              <a:avLst/>
              <a:gdLst/>
              <a:ahLst/>
              <a:cxnLst/>
              <a:rect l="l" t="t" r="r" b="b"/>
              <a:pathLst>
                <a:path w="35276569" h="14093346">
                  <a:moveTo>
                    <a:pt x="0" y="0"/>
                  </a:moveTo>
                  <a:lnTo>
                    <a:pt x="35276569" y="0"/>
                  </a:lnTo>
                  <a:lnTo>
                    <a:pt x="35276569" y="14093346"/>
                  </a:lnTo>
                  <a:lnTo>
                    <a:pt x="0" y="14093346"/>
                  </a:lnTo>
                  <a:close/>
                </a:path>
              </a:pathLst>
            </a:custGeom>
            <a:solidFill>
              <a:srgbClr val="F1EFE1"/>
            </a:solidFill>
          </p:spPr>
        </p:sp>
      </p:grpSp>
      <p:sp>
        <p:nvSpPr>
          <p:cNvPr id="6" name="TextBox 6"/>
          <p:cNvSpPr txBox="1"/>
          <p:nvPr/>
        </p:nvSpPr>
        <p:spPr>
          <a:xfrm>
            <a:off x="1574403" y="5486125"/>
            <a:ext cx="8739053" cy="2809744"/>
          </a:xfrm>
          <a:prstGeom prst="rect">
            <a:avLst/>
          </a:prstGeom>
        </p:spPr>
        <p:txBody>
          <a:bodyPr wrap="square" lIns="0" tIns="0" rIns="0" bIns="0" rtlCol="0" anchor="t">
            <a:spAutoFit/>
          </a:bodyPr>
          <a:lstStyle/>
          <a:p>
            <a:pPr algn="ctr">
              <a:lnSpc>
                <a:spcPts val="7481"/>
              </a:lnSpc>
            </a:pPr>
            <a:r>
              <a:rPr lang="en-US" sz="4800" b="1">
                <a:solidFill>
                  <a:srgbClr val="192954"/>
                </a:solidFill>
                <a:latin typeface="Book Antiqua" panose="02040602050305030304" pitchFamily="18" charset="0"/>
              </a:rPr>
              <a:t> TOURISTICS </a:t>
            </a:r>
            <a:r>
              <a:rPr lang="en-US" sz="4800" b="1" dirty="0">
                <a:solidFill>
                  <a:srgbClr val="192954"/>
                </a:solidFill>
                <a:latin typeface="Book Antiqua" panose="02040602050305030304" pitchFamily="18" charset="0"/>
              </a:rPr>
              <a:t>POTENTIALITIES IN DJIBOUTI</a:t>
            </a:r>
          </a:p>
        </p:txBody>
      </p:sp>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11625548" y="3805856"/>
            <a:ext cx="7151453" cy="7151453"/>
          </a:xfrm>
          <a:prstGeom prst="rect">
            <a:avLst/>
          </a:prstGeom>
        </p:spPr>
      </p:pic>
      <p:pic>
        <p:nvPicPr>
          <p:cNvPr id="8" name="Picture 8"/>
          <p:cNvPicPr>
            <a:picLocks noChangeAspect="1"/>
          </p:cNvPicPr>
          <p:nvPr/>
        </p:nvPicPr>
        <p:blipFill>
          <a:blip r:embed="rId7" cstate="print"/>
          <a:srcRect/>
          <a:stretch>
            <a:fillRect/>
          </a:stretch>
        </p:blipFill>
        <p:spPr>
          <a:xfrm>
            <a:off x="918894" y="389565"/>
            <a:ext cx="2087119" cy="1390869"/>
          </a:xfrm>
          <a:prstGeom prst="rect">
            <a:avLst/>
          </a:prstGeom>
        </p:spPr>
      </p:pic>
      <p:pic>
        <p:nvPicPr>
          <p:cNvPr id="9" name="Picture 9"/>
          <p:cNvPicPr>
            <a:picLocks noChangeAspect="1"/>
          </p:cNvPicPr>
          <p:nvPr/>
        </p:nvPicPr>
        <p:blipFill>
          <a:blip r:embed="rId8" cstate="print"/>
          <a:srcRect/>
          <a:stretch>
            <a:fillRect/>
          </a:stretch>
        </p:blipFill>
        <p:spPr>
          <a:xfrm>
            <a:off x="3669565" y="389565"/>
            <a:ext cx="1335892" cy="1442989"/>
          </a:xfrm>
          <a:prstGeom prst="rect">
            <a:avLst/>
          </a:prstGeom>
        </p:spPr>
      </p:pic>
      <p:sp>
        <p:nvSpPr>
          <p:cNvPr id="10" name="TextBox 10"/>
          <p:cNvSpPr txBox="1"/>
          <p:nvPr/>
        </p:nvSpPr>
        <p:spPr>
          <a:xfrm>
            <a:off x="381001" y="2145616"/>
            <a:ext cx="5027310" cy="1384995"/>
          </a:xfrm>
          <a:prstGeom prst="rect">
            <a:avLst/>
          </a:prstGeom>
        </p:spPr>
        <p:txBody>
          <a:bodyPr wrap="square" lIns="0" tIns="0" rIns="0" bIns="0" rtlCol="0" anchor="t">
            <a:spAutoFit/>
          </a:bodyPr>
          <a:lstStyle/>
          <a:p>
            <a:pPr algn="ctr">
              <a:lnSpc>
                <a:spcPts val="1753"/>
              </a:lnSpc>
            </a:pPr>
            <a:r>
              <a:rPr lang="en-US" sz="2112" spc="44" dirty="0">
                <a:solidFill>
                  <a:srgbClr val="192954"/>
                </a:solidFill>
                <a:latin typeface="Aileron Bold" panose="00000800000000000000" pitchFamily="50" charset="0"/>
              </a:rPr>
              <a:t>RÉPUBLIQUE DE DJIBOUTI</a:t>
            </a:r>
          </a:p>
          <a:p>
            <a:pPr algn="ctr">
              <a:lnSpc>
                <a:spcPts val="1753"/>
              </a:lnSpc>
            </a:pPr>
            <a:r>
              <a:rPr lang="en-US" sz="2112" spc="44" dirty="0">
                <a:solidFill>
                  <a:srgbClr val="192954"/>
                </a:solidFill>
                <a:latin typeface="Aileron Bold" panose="00000800000000000000" pitchFamily="50" charset="0"/>
              </a:rPr>
              <a:t>---------------------</a:t>
            </a:r>
          </a:p>
          <a:p>
            <a:pPr algn="ctr">
              <a:lnSpc>
                <a:spcPts val="1753"/>
              </a:lnSpc>
            </a:pPr>
            <a:r>
              <a:rPr lang="en-US" sz="2112" spc="44" dirty="0">
                <a:solidFill>
                  <a:srgbClr val="192954"/>
                </a:solidFill>
                <a:latin typeface="Aileron Bold" panose="00000800000000000000" pitchFamily="50" charset="0"/>
              </a:rPr>
              <a:t>UNITÉ - EQUALITÉ - PAIX</a:t>
            </a:r>
          </a:p>
          <a:p>
            <a:pPr algn="ctr">
              <a:lnSpc>
                <a:spcPts val="1753"/>
              </a:lnSpc>
            </a:pPr>
            <a:r>
              <a:rPr lang="en-US" sz="2112" spc="44" dirty="0">
                <a:solidFill>
                  <a:srgbClr val="192954"/>
                </a:solidFill>
                <a:latin typeface="Aileron Bold" panose="00000800000000000000" pitchFamily="50" charset="0"/>
              </a:rPr>
              <a:t>------------------------</a:t>
            </a:r>
          </a:p>
          <a:p>
            <a:pPr algn="ctr">
              <a:lnSpc>
                <a:spcPts val="1753"/>
              </a:lnSpc>
            </a:pPr>
            <a:r>
              <a:rPr lang="en-US" sz="2112" spc="44" dirty="0">
                <a:solidFill>
                  <a:srgbClr val="192954"/>
                </a:solidFill>
                <a:latin typeface="Aileron Bold" panose="00000800000000000000" pitchFamily="50" charset="0"/>
              </a:rPr>
              <a:t>MINISTÈRE DU COMMERCE ET DU TOURISME</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3024188"/>
            <a:ext cx="7729504" cy="3384837"/>
          </a:xfrm>
          <a:prstGeom prst="rect">
            <a:avLst/>
          </a:prstGeom>
        </p:spPr>
        <p:txBody>
          <a:bodyPr lIns="0" tIns="0" rIns="0" bIns="0" rtlCol="0" anchor="t">
            <a:spAutoFit/>
          </a:bodyPr>
          <a:lstStyle/>
          <a:p>
            <a:pPr algn="ctr">
              <a:lnSpc>
                <a:spcPts val="6689"/>
              </a:lnSpc>
            </a:pPr>
            <a:r>
              <a:rPr lang="en-US" sz="5574" dirty="0">
                <a:solidFill>
                  <a:srgbClr val="000000"/>
                </a:solidFill>
                <a:latin typeface="Open Sauce Bold"/>
              </a:rPr>
              <a:t>A SEA WITH TRANSPARENT WATER AND DREAM BEACHES</a:t>
            </a:r>
          </a:p>
        </p:txBody>
      </p:sp>
      <p:pic>
        <p:nvPicPr>
          <p:cNvPr id="3" name="Picture 3"/>
          <p:cNvPicPr>
            <a:picLocks noChangeAspect="1"/>
          </p:cNvPicPr>
          <p:nvPr/>
        </p:nvPicPr>
        <p:blipFill>
          <a:blip r:embed="rId2" cstate="print"/>
          <a:srcRect/>
          <a:stretch>
            <a:fillRect/>
          </a:stretch>
        </p:blipFill>
        <p:spPr>
          <a:xfrm>
            <a:off x="9110629" y="1563700"/>
            <a:ext cx="4002975" cy="2668650"/>
          </a:xfrm>
          <a:prstGeom prst="rect">
            <a:avLst/>
          </a:prstGeom>
        </p:spPr>
      </p:pic>
      <p:grpSp>
        <p:nvGrpSpPr>
          <p:cNvPr id="4" name="Group 4"/>
          <p:cNvGrpSpPr/>
          <p:nvPr/>
        </p:nvGrpSpPr>
        <p:grpSpPr>
          <a:xfrm>
            <a:off x="13464134" y="1577967"/>
            <a:ext cx="4002975" cy="2640115"/>
            <a:chOff x="0" y="0"/>
            <a:chExt cx="5337299" cy="3520154"/>
          </a:xfrm>
        </p:grpSpPr>
        <p:pic>
          <p:nvPicPr>
            <p:cNvPr id="5" name="Picture 5"/>
            <p:cNvPicPr>
              <a:picLocks noChangeAspect="1"/>
            </p:cNvPicPr>
            <p:nvPr/>
          </p:nvPicPr>
          <p:blipFill>
            <a:blip r:embed="rId3" cstate="print"/>
            <a:srcRect t="780" b="780"/>
            <a:stretch>
              <a:fillRect/>
            </a:stretch>
          </p:blipFill>
          <p:spPr>
            <a:xfrm>
              <a:off x="0" y="0"/>
              <a:ext cx="5337299" cy="3520154"/>
            </a:xfrm>
            <a:prstGeom prst="rect">
              <a:avLst/>
            </a:prstGeom>
          </p:spPr>
        </p:pic>
      </p:grpSp>
      <p:grpSp>
        <p:nvGrpSpPr>
          <p:cNvPr id="6" name="Group 6"/>
          <p:cNvGrpSpPr/>
          <p:nvPr/>
        </p:nvGrpSpPr>
        <p:grpSpPr>
          <a:xfrm>
            <a:off x="9110629" y="5884958"/>
            <a:ext cx="4002975" cy="2640115"/>
            <a:chOff x="0" y="0"/>
            <a:chExt cx="5337299" cy="3520154"/>
          </a:xfrm>
        </p:grpSpPr>
        <p:pic>
          <p:nvPicPr>
            <p:cNvPr id="7" name="Picture 7"/>
            <p:cNvPicPr>
              <a:picLocks noChangeAspect="1"/>
            </p:cNvPicPr>
            <p:nvPr/>
          </p:nvPicPr>
          <p:blipFill>
            <a:blip r:embed="rId4" cstate="print"/>
            <a:srcRect t="6030" b="6030"/>
            <a:stretch>
              <a:fillRect/>
            </a:stretch>
          </p:blipFill>
          <p:spPr>
            <a:xfrm>
              <a:off x="0" y="0"/>
              <a:ext cx="5337299" cy="3520154"/>
            </a:xfrm>
            <a:prstGeom prst="rect">
              <a:avLst/>
            </a:prstGeom>
          </p:spPr>
        </p:pic>
      </p:grpSp>
      <p:grpSp>
        <p:nvGrpSpPr>
          <p:cNvPr id="8" name="Group 8"/>
          <p:cNvGrpSpPr/>
          <p:nvPr/>
        </p:nvGrpSpPr>
        <p:grpSpPr>
          <a:xfrm>
            <a:off x="13464134" y="5884958"/>
            <a:ext cx="4002975" cy="2640115"/>
            <a:chOff x="0" y="0"/>
            <a:chExt cx="5337299" cy="3520154"/>
          </a:xfrm>
        </p:grpSpPr>
        <p:pic>
          <p:nvPicPr>
            <p:cNvPr id="9" name="Picture 9"/>
            <p:cNvPicPr>
              <a:picLocks noChangeAspect="1"/>
            </p:cNvPicPr>
            <p:nvPr/>
          </p:nvPicPr>
          <p:blipFill>
            <a:blip r:embed="rId5" cstate="print"/>
            <a:srcRect t="6030" b="6030"/>
            <a:stretch>
              <a:fillRect/>
            </a:stretch>
          </p:blipFill>
          <p:spPr>
            <a:xfrm>
              <a:off x="0" y="0"/>
              <a:ext cx="5337299" cy="3520154"/>
            </a:xfrm>
            <a:prstGeom prst="rect">
              <a:avLst/>
            </a:prstGeom>
          </p:spPr>
        </p:pic>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344128" y="1441238"/>
            <a:ext cx="10247672" cy="3203559"/>
            <a:chOff x="-57599" y="-771864"/>
            <a:chExt cx="4872371" cy="11200342"/>
          </a:xfrm>
        </p:grpSpPr>
        <p:sp>
          <p:nvSpPr>
            <p:cNvPr id="9" name="TextBox 9"/>
            <p:cNvSpPr txBox="1"/>
            <p:nvPr/>
          </p:nvSpPr>
          <p:spPr>
            <a:xfrm>
              <a:off x="-40068" y="-771864"/>
              <a:ext cx="4854840" cy="1210338"/>
            </a:xfrm>
            <a:prstGeom prst="rect">
              <a:avLst/>
            </a:prstGeom>
          </p:spPr>
          <p:txBody>
            <a:bodyPr lIns="0" tIns="0" rIns="0" bIns="0" rtlCol="0" anchor="t">
              <a:spAutoFit/>
            </a:bodyPr>
            <a:lstStyle/>
            <a:p>
              <a:pPr algn="ctr">
                <a:lnSpc>
                  <a:spcPts val="2609"/>
                </a:lnSpc>
              </a:pPr>
              <a:r>
                <a:rPr lang="en-US" sz="2800" b="1" dirty="0">
                  <a:solidFill>
                    <a:schemeClr val="bg1"/>
                  </a:solidFill>
                  <a:latin typeface="Book Antiqua" panose="02040602050305030304" pitchFamily="18" charset="0"/>
                </a:rPr>
                <a:t>Plage Douda, Ile Moucha et </a:t>
              </a:r>
              <a:r>
                <a:rPr lang="en-US" sz="2800" b="1" dirty="0" err="1">
                  <a:solidFill>
                    <a:schemeClr val="bg1"/>
                  </a:solidFill>
                  <a:latin typeface="Book Antiqua" panose="02040602050305030304" pitchFamily="18" charset="0"/>
                </a:rPr>
                <a:t>Maskali</a:t>
              </a:r>
              <a:r>
                <a:rPr lang="en-US" sz="2800" b="1" dirty="0">
                  <a:solidFill>
                    <a:schemeClr val="bg1"/>
                  </a:solidFill>
                  <a:latin typeface="Book Antiqua" panose="02040602050305030304" pitchFamily="18" charset="0"/>
                </a:rPr>
                <a:t>, </a:t>
              </a:r>
              <a:r>
                <a:rPr lang="en-US" sz="2800" b="1" dirty="0" err="1">
                  <a:solidFill>
                    <a:schemeClr val="bg1"/>
                  </a:solidFill>
                  <a:latin typeface="Book Antiqua" panose="02040602050305030304" pitchFamily="18" charset="0"/>
                </a:rPr>
                <a:t>Godoria</a:t>
              </a:r>
              <a:r>
                <a:rPr lang="en-US" sz="2800" b="1" dirty="0">
                  <a:solidFill>
                    <a:schemeClr val="bg1"/>
                  </a:solidFill>
                  <a:latin typeface="Book Antiqua" panose="02040602050305030304" pitchFamily="18" charset="0"/>
                </a:rPr>
                <a:t>, Arta plage</a:t>
              </a:r>
            </a:p>
          </p:txBody>
        </p:sp>
        <p:sp>
          <p:nvSpPr>
            <p:cNvPr id="10" name="TextBox 10"/>
            <p:cNvSpPr txBox="1"/>
            <p:nvPr/>
          </p:nvSpPr>
          <p:spPr>
            <a:xfrm>
              <a:off x="-57599" y="2818983"/>
              <a:ext cx="4854840" cy="7609495"/>
            </a:xfrm>
            <a:prstGeom prst="rect">
              <a:avLst/>
            </a:prstGeom>
          </p:spPr>
          <p:txBody>
            <a:bodyPr lIns="0" tIns="0" rIns="0" bIns="0" rtlCol="0" anchor="t">
              <a:spAutoFit/>
            </a:bodyPr>
            <a:lstStyle/>
            <a:p>
              <a:pPr algn="just">
                <a:lnSpc>
                  <a:spcPts val="2762"/>
                </a:lnSpc>
              </a:pPr>
              <a:r>
                <a:rPr lang="en-US" sz="3200" dirty="0">
                  <a:solidFill>
                    <a:schemeClr val="bg1"/>
                  </a:solidFill>
                  <a:latin typeface="Book Antiqua" panose="02040602050305030304" pitchFamily="18" charset="0"/>
                </a:rPr>
                <a:t>From Ras </a:t>
              </a:r>
              <a:r>
                <a:rPr lang="en-US" sz="3200" dirty="0" err="1">
                  <a:solidFill>
                    <a:schemeClr val="bg1"/>
                  </a:solidFill>
                  <a:latin typeface="Book Antiqua" panose="02040602050305030304" pitchFamily="18" charset="0"/>
                </a:rPr>
                <a:t>Doumeira</a:t>
              </a:r>
              <a:r>
                <a:rPr lang="en-US" sz="3200" dirty="0">
                  <a:solidFill>
                    <a:schemeClr val="bg1"/>
                  </a:solidFill>
                  <a:latin typeface="Book Antiqua" panose="02040602050305030304" pitchFamily="18" charset="0"/>
                </a:rPr>
                <a:t> in the north to </a:t>
              </a:r>
              <a:r>
                <a:rPr lang="en-US" sz="3200" dirty="0" err="1">
                  <a:solidFill>
                    <a:schemeClr val="bg1"/>
                  </a:solidFill>
                  <a:latin typeface="Book Antiqua" panose="02040602050305030304" pitchFamily="18" charset="0"/>
                </a:rPr>
                <a:t>Loyada</a:t>
              </a:r>
              <a:r>
                <a:rPr lang="en-US" sz="3200" dirty="0">
                  <a:solidFill>
                    <a:schemeClr val="bg1"/>
                  </a:solidFill>
                  <a:latin typeface="Book Antiqua" panose="02040602050305030304" pitchFamily="18" charset="0"/>
                </a:rPr>
                <a:t> in the south, Djibouti boasts a 372-kilometre coastline and a well-preserved marine environment. Diving and marine life specialists consider the country’s seabed to be true underwater botanical gardens, home to more than 80 species of coral.</a:t>
              </a:r>
              <a:endParaRPr lang="en-US" sz="3200" dirty="0">
                <a:solidFill>
                  <a:schemeClr val="bg1"/>
                </a:solidFill>
                <a:latin typeface="Book Antiqua" panose="02040602050305030304" pitchFamily="18" charset="0"/>
                <a:hlinkClick r:id="rId3" tooltip="https://docs.google.com/spreadsheets/d/1DUF2isFWsqVSYhbaACYtbgcLi_YjDqpE3GLQIVgkKQg/edit#gid=69851113">
                  <a:extLst>
                    <a:ext uri="{A12FA001-AC4F-418D-AE19-62706E023703}">
                      <ahyp:hlinkClr xmlns:ahyp="http://schemas.microsoft.com/office/drawing/2018/hyperlinkcolor" val="tx"/>
                    </a:ext>
                  </a:extLst>
                </a:hlinkClick>
              </a:endParaRPr>
            </a:p>
          </p:txBody>
        </p:sp>
      </p:grpSp>
      <p:grpSp>
        <p:nvGrpSpPr>
          <p:cNvPr id="2" name="Group 2">
            <a:extLst>
              <a:ext uri="{FF2B5EF4-FFF2-40B4-BE49-F238E27FC236}">
                <a16:creationId xmlns:a16="http://schemas.microsoft.com/office/drawing/2014/main" id="{55A70406-71F4-78CC-AE03-9F15BF34D437}"/>
              </a:ext>
            </a:extLst>
          </p:cNvPr>
          <p:cNvGrpSpPr>
            <a:grpSpLocks noChangeAspect="1"/>
          </p:cNvGrpSpPr>
          <p:nvPr/>
        </p:nvGrpSpPr>
        <p:grpSpPr>
          <a:xfrm>
            <a:off x="9395668" y="0"/>
            <a:ext cx="8603573" cy="10287000"/>
            <a:chOff x="0" y="0"/>
            <a:chExt cx="8603361" cy="10286746"/>
          </a:xfrm>
        </p:grpSpPr>
        <p:sp>
          <p:nvSpPr>
            <p:cNvPr id="3" name="Freeform 3">
              <a:extLst>
                <a:ext uri="{FF2B5EF4-FFF2-40B4-BE49-F238E27FC236}">
                  <a16:creationId xmlns:a16="http://schemas.microsoft.com/office/drawing/2014/main" id="{2E819171-594B-4637-4C69-B0D1B976B4A2}"/>
                </a:ext>
              </a:extLst>
            </p:cNvPr>
            <p:cNvSpPr/>
            <p:nvPr/>
          </p:nvSpPr>
          <p:spPr>
            <a:xfrm>
              <a:off x="-2794" y="-128"/>
              <a:ext cx="8606155" cy="10286874"/>
            </a:xfrm>
            <a:custGeom>
              <a:avLst/>
              <a:gdLst/>
              <a:ahLst/>
              <a:cxnLst/>
              <a:rect l="l" t="t" r="r" b="b"/>
              <a:pathLst>
                <a:path w="8606155" h="10286874">
                  <a:moveTo>
                    <a:pt x="8606155" y="10251441"/>
                  </a:moveTo>
                  <a:cubicBezTo>
                    <a:pt x="8606155" y="10284588"/>
                    <a:pt x="8595487" y="10286874"/>
                    <a:pt x="8567674" y="10286874"/>
                  </a:cubicBezTo>
                  <a:cubicBezTo>
                    <a:pt x="5713094" y="10286239"/>
                    <a:pt x="2858643" y="10286239"/>
                    <a:pt x="4064" y="10286239"/>
                  </a:cubicBezTo>
                  <a:cubicBezTo>
                    <a:pt x="0" y="10272396"/>
                    <a:pt x="6350" y="10259823"/>
                    <a:pt x="9271" y="10246996"/>
                  </a:cubicBezTo>
                  <a:cubicBezTo>
                    <a:pt x="134747" y="9685402"/>
                    <a:pt x="260350" y="9123935"/>
                    <a:pt x="386207" y="8562467"/>
                  </a:cubicBezTo>
                  <a:cubicBezTo>
                    <a:pt x="565658" y="7761986"/>
                    <a:pt x="745490" y="6961633"/>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6"/>
                    <a:pt x="8605139" y="6846317"/>
                    <a:pt x="8606155" y="10251441"/>
                  </a:cubicBezTo>
                  <a:close/>
                </a:path>
              </a:pathLst>
            </a:custGeom>
            <a:blipFill>
              <a:blip r:embed="rId4" cstate="print"/>
              <a:stretch>
                <a:fillRect l="-53779" r="-25571"/>
              </a:stretch>
            </a:blipFill>
          </p:spPr>
        </p:sp>
      </p:grpSp>
      <p:pic>
        <p:nvPicPr>
          <p:cNvPr id="7" name="Image 6">
            <a:extLst>
              <a:ext uri="{FF2B5EF4-FFF2-40B4-BE49-F238E27FC236}">
                <a16:creationId xmlns:a16="http://schemas.microsoft.com/office/drawing/2014/main" id="{04F5DDF0-D6F0-C509-2E1C-1CFA7AC424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49528" y="5030470"/>
            <a:ext cx="4218444" cy="3163833"/>
          </a:xfrm>
          <a:prstGeom prst="rect">
            <a:avLst/>
          </a:prstGeom>
        </p:spPr>
      </p:pic>
      <p:pic>
        <p:nvPicPr>
          <p:cNvPr id="14" name="Image 13">
            <a:extLst>
              <a:ext uri="{FF2B5EF4-FFF2-40B4-BE49-F238E27FC236}">
                <a16:creationId xmlns:a16="http://schemas.microsoft.com/office/drawing/2014/main" id="{35E377C5-7EFF-2D01-3011-04912090E5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593" y="5030471"/>
            <a:ext cx="4731440" cy="3163833"/>
          </a:xfrm>
          <a:prstGeom prst="rect">
            <a:avLst/>
          </a:prstGeom>
        </p:spPr>
      </p:pic>
      <p:sp>
        <p:nvSpPr>
          <p:cNvPr id="4" name="TextBox 11">
            <a:extLst>
              <a:ext uri="{FF2B5EF4-FFF2-40B4-BE49-F238E27FC236}">
                <a16:creationId xmlns:a16="http://schemas.microsoft.com/office/drawing/2014/main" id="{D1BF961E-9D9C-D73E-C065-4552138C43A6}"/>
              </a:ext>
            </a:extLst>
          </p:cNvPr>
          <p:cNvSpPr txBox="1"/>
          <p:nvPr/>
        </p:nvSpPr>
        <p:spPr>
          <a:xfrm>
            <a:off x="3581400" y="271552"/>
            <a:ext cx="4430859" cy="846386"/>
          </a:xfrm>
          <a:prstGeom prst="rect">
            <a:avLst/>
          </a:prstGeom>
        </p:spPr>
        <p:txBody>
          <a:bodyPr lIns="0" tIns="0" rIns="0" bIns="0" rtlCol="0" anchor="t">
            <a:spAutoFit/>
          </a:bodyPr>
          <a:lstStyle/>
          <a:p>
            <a:pPr algn="ctr">
              <a:lnSpc>
                <a:spcPts val="3267"/>
              </a:lnSpc>
            </a:pPr>
            <a:r>
              <a:rPr lang="en-US" sz="3200" b="1" dirty="0">
                <a:solidFill>
                  <a:srgbClr val="000000"/>
                </a:solidFill>
                <a:latin typeface="Book Antiqua" panose="02040602050305030304" pitchFamily="18" charset="0"/>
              </a:rPr>
              <a:t>Djibouti and its </a:t>
            </a:r>
            <a:r>
              <a:rPr lang="en-US" sz="3200" b="1" dirty="0" err="1">
                <a:solidFill>
                  <a:srgbClr val="000000"/>
                </a:solidFill>
                <a:latin typeface="Book Antiqua" panose="02040602050305030304" pitchFamily="18" charset="0"/>
              </a:rPr>
              <a:t>touristics</a:t>
            </a:r>
            <a:r>
              <a:rPr lang="en-US" sz="3200" b="1" dirty="0">
                <a:solidFill>
                  <a:srgbClr val="000000"/>
                </a:solidFill>
                <a:latin typeface="Book Antiqua" panose="02040602050305030304" pitchFamily="18" charset="0"/>
              </a:rPr>
              <a:t> attractions</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0" y="6507034"/>
            <a:ext cx="18288000" cy="3779966"/>
          </a:xfrm>
          <a:prstGeom prst="rect">
            <a:avLst/>
          </a:prstGeom>
          <a:solidFill>
            <a:srgbClr val="023340"/>
          </a:solidFill>
        </p:spPr>
      </p:sp>
      <p:sp>
        <p:nvSpPr>
          <p:cNvPr id="4" name="TextBox 4"/>
          <p:cNvSpPr txBox="1"/>
          <p:nvPr/>
        </p:nvSpPr>
        <p:spPr>
          <a:xfrm>
            <a:off x="4040392" y="1028700"/>
            <a:ext cx="10207216" cy="2115964"/>
          </a:xfrm>
          <a:prstGeom prst="rect">
            <a:avLst/>
          </a:prstGeom>
        </p:spPr>
        <p:txBody>
          <a:bodyPr lIns="0" tIns="0" rIns="0" bIns="0" rtlCol="0" anchor="t">
            <a:spAutoFit/>
          </a:bodyPr>
          <a:lstStyle/>
          <a:p>
            <a:pPr algn="ctr">
              <a:lnSpc>
                <a:spcPts val="5490"/>
              </a:lnSpc>
            </a:pPr>
            <a:r>
              <a:rPr lang="en-US" sz="4400" dirty="0">
                <a:solidFill>
                  <a:srgbClr val="153B0D"/>
                </a:solidFill>
                <a:latin typeface="Open Sauce Bold"/>
              </a:rPr>
              <a:t>A UNIQUE ENCOUNTER WITH THE GIANTS OF THE SEAS, THE WHALE SHARKS</a:t>
            </a:r>
          </a:p>
        </p:txBody>
      </p:sp>
      <p:pic>
        <p:nvPicPr>
          <p:cNvPr id="5" name="Image 4">
            <a:extLst>
              <a:ext uri="{FF2B5EF4-FFF2-40B4-BE49-F238E27FC236}">
                <a16:creationId xmlns:a16="http://schemas.microsoft.com/office/drawing/2014/main" id="{E1520DDD-3ABC-A2F8-5153-420472246A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3012" y="3441289"/>
            <a:ext cx="8412654" cy="5476391"/>
          </a:xfrm>
          <a:prstGeom prst="rect">
            <a:avLst/>
          </a:prstGeom>
        </p:spPr>
      </p:pic>
      <p:pic>
        <p:nvPicPr>
          <p:cNvPr id="6" name="Image 5">
            <a:extLst>
              <a:ext uri="{FF2B5EF4-FFF2-40B4-BE49-F238E27FC236}">
                <a16:creationId xmlns:a16="http://schemas.microsoft.com/office/drawing/2014/main" id="{7B23BC5F-E46D-98A0-2A54-2913E73CE4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915" y="3441290"/>
            <a:ext cx="8228486" cy="547639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D3F3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028700" y="3724451"/>
            <a:ext cx="2539666" cy="5533849"/>
            <a:chOff x="0" y="0"/>
            <a:chExt cx="7013594" cy="15282389"/>
          </a:xfrm>
        </p:grpSpPr>
        <p:sp>
          <p:nvSpPr>
            <p:cNvPr id="3" name="Freeform 3"/>
            <p:cNvSpPr/>
            <p:nvPr/>
          </p:nvSpPr>
          <p:spPr>
            <a:xfrm>
              <a:off x="0" y="0"/>
              <a:ext cx="7013594" cy="15282390"/>
            </a:xfrm>
            <a:custGeom>
              <a:avLst/>
              <a:gdLst/>
              <a:ahLst/>
              <a:cxnLst/>
              <a:rect l="l" t="t" r="r" b="b"/>
              <a:pathLst>
                <a:path w="7013594" h="15282390">
                  <a:moveTo>
                    <a:pt x="7013594" y="15282390"/>
                  </a:moveTo>
                  <a:lnTo>
                    <a:pt x="0" y="15282390"/>
                  </a:lnTo>
                  <a:lnTo>
                    <a:pt x="0" y="0"/>
                  </a:lnTo>
                  <a:lnTo>
                    <a:pt x="7013594" y="15282390"/>
                  </a:lnTo>
                  <a:close/>
                </a:path>
              </a:pathLst>
            </a:custGeom>
            <a:solidFill>
              <a:srgbClr val="AB8763"/>
            </a:solidFill>
          </p:spPr>
        </p:sp>
      </p:grpSp>
      <p:grpSp>
        <p:nvGrpSpPr>
          <p:cNvPr id="4" name="Group 4"/>
          <p:cNvGrpSpPr>
            <a:grpSpLocks noChangeAspect="1"/>
          </p:cNvGrpSpPr>
          <p:nvPr/>
        </p:nvGrpSpPr>
        <p:grpSpPr>
          <a:xfrm>
            <a:off x="1028700" y="4004257"/>
            <a:ext cx="16230600" cy="5533849"/>
            <a:chOff x="0" y="0"/>
            <a:chExt cx="8007350" cy="2730119"/>
          </a:xfrm>
        </p:grpSpPr>
        <p:sp>
          <p:nvSpPr>
            <p:cNvPr id="5" name="Freeform 5"/>
            <p:cNvSpPr/>
            <p:nvPr/>
          </p:nvSpPr>
          <p:spPr>
            <a:xfrm>
              <a:off x="0" y="0"/>
              <a:ext cx="8007350" cy="2730119"/>
            </a:xfrm>
            <a:custGeom>
              <a:avLst/>
              <a:gdLst/>
              <a:ahLst/>
              <a:cxnLst/>
              <a:rect l="l" t="t" r="r" b="b"/>
              <a:pathLst>
                <a:path w="8007350" h="2730119">
                  <a:moveTo>
                    <a:pt x="8007350" y="0"/>
                  </a:moveTo>
                  <a:lnTo>
                    <a:pt x="8007350" y="2730119"/>
                  </a:lnTo>
                  <a:lnTo>
                    <a:pt x="0" y="2730119"/>
                  </a:lnTo>
                  <a:lnTo>
                    <a:pt x="1220216" y="0"/>
                  </a:lnTo>
                  <a:lnTo>
                    <a:pt x="8007350" y="0"/>
                  </a:lnTo>
                  <a:close/>
                </a:path>
              </a:pathLst>
            </a:custGeom>
            <a:blipFill>
              <a:blip r:embed="rId2" cstate="print"/>
              <a:stretch>
                <a:fillRect t="-32489" b="-32489"/>
              </a:stretch>
            </a:blipFill>
          </p:spPr>
        </p:sp>
      </p:grpSp>
      <p:sp>
        <p:nvSpPr>
          <p:cNvPr id="6" name="TextBox 6"/>
          <p:cNvSpPr txBox="1"/>
          <p:nvPr/>
        </p:nvSpPr>
        <p:spPr>
          <a:xfrm>
            <a:off x="2627718" y="1056271"/>
            <a:ext cx="10317075" cy="601575"/>
          </a:xfrm>
          <a:prstGeom prst="rect">
            <a:avLst/>
          </a:prstGeom>
        </p:spPr>
        <p:txBody>
          <a:bodyPr lIns="0" tIns="0" rIns="0" bIns="0" rtlCol="0" anchor="t">
            <a:spAutoFit/>
          </a:bodyPr>
          <a:lstStyle/>
          <a:p>
            <a:pPr>
              <a:lnSpc>
                <a:spcPts val="5212"/>
              </a:lnSpc>
            </a:pPr>
            <a:r>
              <a:rPr lang="en-US" sz="3475" dirty="0">
                <a:solidFill>
                  <a:srgbClr val="FFFFFF"/>
                </a:solidFill>
                <a:latin typeface="Open Sauce Bold"/>
              </a:rPr>
              <a:t>DJIBOUTI AND ITS TOURISTICS ATTRACTIONS</a:t>
            </a:r>
          </a:p>
        </p:txBody>
      </p:sp>
      <p:sp>
        <p:nvSpPr>
          <p:cNvPr id="7" name="TextBox 7"/>
          <p:cNvSpPr txBox="1"/>
          <p:nvPr/>
        </p:nvSpPr>
        <p:spPr>
          <a:xfrm>
            <a:off x="929945" y="2261264"/>
            <a:ext cx="15320679" cy="769441"/>
          </a:xfrm>
          <a:prstGeom prst="rect">
            <a:avLst/>
          </a:prstGeom>
        </p:spPr>
        <p:txBody>
          <a:bodyPr lIns="0" tIns="0" rIns="0" bIns="0" rtlCol="0" anchor="t">
            <a:spAutoFit/>
          </a:bodyPr>
          <a:lstStyle/>
          <a:p>
            <a:pPr>
              <a:lnSpc>
                <a:spcPts val="2964"/>
              </a:lnSpc>
            </a:pPr>
            <a:r>
              <a:rPr lang="en-US" sz="2600" dirty="0">
                <a:solidFill>
                  <a:srgbClr val="FFFFFF"/>
                </a:solidFill>
                <a:latin typeface="Open Sauce Bold"/>
              </a:rPr>
              <a:t>• </a:t>
            </a:r>
            <a:r>
              <a:rPr lang="en-US" sz="2600" dirty="0">
                <a:solidFill>
                  <a:srgbClr val="FFFFFF"/>
                </a:solidFill>
                <a:latin typeface="Book Antiqua" panose="02040602050305030304" pitchFamily="18" charset="0"/>
              </a:rPr>
              <a:t>Touristic site: Lake </a:t>
            </a:r>
            <a:r>
              <a:rPr lang="en-US" sz="2600" dirty="0" err="1">
                <a:solidFill>
                  <a:srgbClr val="FFFFFF"/>
                </a:solidFill>
                <a:latin typeface="Book Antiqua" panose="02040602050305030304" pitchFamily="18" charset="0"/>
              </a:rPr>
              <a:t>Assal</a:t>
            </a:r>
            <a:endParaRPr lang="en-US" sz="2600" dirty="0">
              <a:solidFill>
                <a:srgbClr val="FFFFFF"/>
              </a:solidFill>
              <a:latin typeface="Open Sauce Bold"/>
            </a:endParaRPr>
          </a:p>
          <a:p>
            <a:pPr>
              <a:lnSpc>
                <a:spcPts val="2964"/>
              </a:lnSpc>
            </a:pPr>
            <a:r>
              <a:rPr lang="en-US" sz="2600" dirty="0">
                <a:solidFill>
                  <a:srgbClr val="FFFFFF"/>
                </a:solidFill>
                <a:latin typeface="Book Antiqua" panose="02040602050305030304" pitchFamily="18" charset="0"/>
              </a:rPr>
              <a:t>Lake </a:t>
            </a:r>
            <a:r>
              <a:rPr lang="en-US" sz="2600" dirty="0" err="1">
                <a:solidFill>
                  <a:srgbClr val="FFFFFF"/>
                </a:solidFill>
                <a:latin typeface="Book Antiqua" panose="02040602050305030304" pitchFamily="18" charset="0"/>
              </a:rPr>
              <a:t>Assal</a:t>
            </a:r>
            <a:r>
              <a:rPr lang="en-US" sz="2600" dirty="0">
                <a:solidFill>
                  <a:srgbClr val="FFFFFF"/>
                </a:solidFill>
                <a:latin typeface="Book Antiqua" panose="02040602050305030304" pitchFamily="18" charset="0"/>
              </a:rPr>
              <a:t>: is a salt lake located 153 meters below sea level (the lowest point in Africa).</a:t>
            </a:r>
          </a:p>
        </p:txBody>
      </p:sp>
      <p:grpSp>
        <p:nvGrpSpPr>
          <p:cNvPr id="8" name="Group 8"/>
          <p:cNvGrpSpPr>
            <a:grpSpLocks noChangeAspect="1"/>
          </p:cNvGrpSpPr>
          <p:nvPr/>
        </p:nvGrpSpPr>
        <p:grpSpPr>
          <a:xfrm>
            <a:off x="1282504" y="1089364"/>
            <a:ext cx="1162048" cy="785800"/>
            <a:chOff x="0" y="0"/>
            <a:chExt cx="6221730" cy="4207256"/>
          </a:xfrm>
        </p:grpSpPr>
        <p:sp>
          <p:nvSpPr>
            <p:cNvPr id="9" name="Freeform 9"/>
            <p:cNvSpPr/>
            <p:nvPr/>
          </p:nvSpPr>
          <p:spPr>
            <a:xfrm>
              <a:off x="0" y="0"/>
              <a:ext cx="6221730" cy="4207256"/>
            </a:xfrm>
            <a:custGeom>
              <a:avLst/>
              <a:gdLst/>
              <a:ahLst/>
              <a:cxnLst/>
              <a:rect l="l" t="t" r="r" b="b"/>
              <a:pathLst>
                <a:path w="6221730" h="4207256">
                  <a:moveTo>
                    <a:pt x="6221730" y="0"/>
                  </a:moveTo>
                  <a:lnTo>
                    <a:pt x="3877818" y="3979799"/>
                  </a:lnTo>
                  <a:cubicBezTo>
                    <a:pt x="3799239" y="4120239"/>
                    <a:pt x="3650888" y="4207238"/>
                    <a:pt x="3489960" y="4207256"/>
                  </a:cubicBezTo>
                  <a:lnTo>
                    <a:pt x="0" y="4207256"/>
                  </a:lnTo>
                  <a:lnTo>
                    <a:pt x="0" y="0"/>
                  </a:lnTo>
                  <a:close/>
                </a:path>
              </a:pathLst>
            </a:custGeom>
            <a:solidFill>
              <a:srgbClr val="02A54B"/>
            </a:solidFill>
            <a:ln w="12700">
              <a:solidFill>
                <a:srgbClr val="000000"/>
              </a:solidFill>
            </a:ln>
          </p:spPr>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762000" y="784713"/>
            <a:ext cx="1397812" cy="945228"/>
            <a:chOff x="0" y="0"/>
            <a:chExt cx="6221730" cy="4207256"/>
          </a:xfrm>
        </p:grpSpPr>
        <p:sp>
          <p:nvSpPr>
            <p:cNvPr id="3" name="Freeform 3"/>
            <p:cNvSpPr/>
            <p:nvPr/>
          </p:nvSpPr>
          <p:spPr>
            <a:xfrm>
              <a:off x="0" y="0"/>
              <a:ext cx="6221730" cy="4207256"/>
            </a:xfrm>
            <a:custGeom>
              <a:avLst/>
              <a:gdLst/>
              <a:ahLst/>
              <a:cxnLst/>
              <a:rect l="l" t="t" r="r" b="b"/>
              <a:pathLst>
                <a:path w="6221730" h="4207256">
                  <a:moveTo>
                    <a:pt x="6221730" y="0"/>
                  </a:moveTo>
                  <a:lnTo>
                    <a:pt x="3877818" y="3979799"/>
                  </a:lnTo>
                  <a:cubicBezTo>
                    <a:pt x="3799239" y="4120239"/>
                    <a:pt x="3650888" y="4207238"/>
                    <a:pt x="3489960" y="4207256"/>
                  </a:cubicBezTo>
                  <a:lnTo>
                    <a:pt x="0" y="4207256"/>
                  </a:lnTo>
                  <a:lnTo>
                    <a:pt x="0" y="0"/>
                  </a:lnTo>
                  <a:close/>
                </a:path>
              </a:pathLst>
            </a:custGeom>
            <a:solidFill>
              <a:srgbClr val="02A54B"/>
            </a:solidFill>
            <a:ln w="12700">
              <a:solidFill>
                <a:srgbClr val="000000"/>
              </a:solidFill>
            </a:ln>
          </p:spPr>
        </p:sp>
      </p:grpSp>
      <p:sp>
        <p:nvSpPr>
          <p:cNvPr id="4" name="TextBox 4"/>
          <p:cNvSpPr txBox="1"/>
          <p:nvPr/>
        </p:nvSpPr>
        <p:spPr>
          <a:xfrm>
            <a:off x="2971800" y="871463"/>
            <a:ext cx="7844242" cy="500137"/>
          </a:xfrm>
          <a:prstGeom prst="rect">
            <a:avLst/>
          </a:prstGeom>
        </p:spPr>
        <p:txBody>
          <a:bodyPr lIns="0" tIns="0" rIns="0" bIns="0" rtlCol="0" anchor="t">
            <a:spAutoFit/>
          </a:bodyPr>
          <a:lstStyle/>
          <a:p>
            <a:pPr>
              <a:lnSpc>
                <a:spcPts val="3930"/>
              </a:lnSpc>
            </a:pPr>
            <a:r>
              <a:rPr lang="en-US" sz="3275" dirty="0">
                <a:solidFill>
                  <a:srgbClr val="000000"/>
                </a:solidFill>
                <a:latin typeface="Open Sauce Bold"/>
              </a:rPr>
              <a:t>Djibouti and its </a:t>
            </a:r>
            <a:r>
              <a:rPr lang="en-US" sz="3275" dirty="0" err="1">
                <a:solidFill>
                  <a:srgbClr val="000000"/>
                </a:solidFill>
                <a:latin typeface="Open Sauce Bold"/>
              </a:rPr>
              <a:t>touristics</a:t>
            </a:r>
            <a:r>
              <a:rPr lang="en-US" sz="3275" dirty="0">
                <a:solidFill>
                  <a:srgbClr val="000000"/>
                </a:solidFill>
                <a:latin typeface="Open Sauce Bold"/>
              </a:rPr>
              <a:t> attractions</a:t>
            </a:r>
          </a:p>
        </p:txBody>
      </p:sp>
      <p:grpSp>
        <p:nvGrpSpPr>
          <p:cNvPr id="5" name="Group 5"/>
          <p:cNvGrpSpPr>
            <a:grpSpLocks noChangeAspect="1"/>
          </p:cNvGrpSpPr>
          <p:nvPr/>
        </p:nvGrpSpPr>
        <p:grpSpPr>
          <a:xfrm>
            <a:off x="9684427" y="0"/>
            <a:ext cx="8603573" cy="10287000"/>
            <a:chOff x="0" y="0"/>
            <a:chExt cx="8603361" cy="10286746"/>
          </a:xfrm>
        </p:grpSpPr>
        <p:sp>
          <p:nvSpPr>
            <p:cNvPr id="6" name="Freeform 6"/>
            <p:cNvSpPr/>
            <p:nvPr/>
          </p:nvSpPr>
          <p:spPr>
            <a:xfrm>
              <a:off x="-2794" y="-128"/>
              <a:ext cx="8606155" cy="10286874"/>
            </a:xfrm>
            <a:custGeom>
              <a:avLst/>
              <a:gdLst/>
              <a:ahLst/>
              <a:cxnLst/>
              <a:rect l="l" t="t" r="r" b="b"/>
              <a:pathLst>
                <a:path w="8606155" h="10286874">
                  <a:moveTo>
                    <a:pt x="8606155" y="10251441"/>
                  </a:moveTo>
                  <a:cubicBezTo>
                    <a:pt x="8606155" y="10284588"/>
                    <a:pt x="8595487" y="10286874"/>
                    <a:pt x="8567674" y="10286874"/>
                  </a:cubicBezTo>
                  <a:cubicBezTo>
                    <a:pt x="5713094" y="10286239"/>
                    <a:pt x="2858643" y="10286239"/>
                    <a:pt x="4064" y="10286239"/>
                  </a:cubicBezTo>
                  <a:cubicBezTo>
                    <a:pt x="0" y="10272396"/>
                    <a:pt x="6350" y="10259823"/>
                    <a:pt x="9271" y="10246996"/>
                  </a:cubicBezTo>
                  <a:cubicBezTo>
                    <a:pt x="134747" y="9685402"/>
                    <a:pt x="260350" y="9123935"/>
                    <a:pt x="386207" y="8562467"/>
                  </a:cubicBezTo>
                  <a:cubicBezTo>
                    <a:pt x="565658" y="7761986"/>
                    <a:pt x="745490" y="6961633"/>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6"/>
                    <a:pt x="8605139" y="6846317"/>
                    <a:pt x="8606155" y="10251441"/>
                  </a:cubicBezTo>
                  <a:close/>
                </a:path>
              </a:pathLst>
            </a:custGeom>
            <a:blipFill>
              <a:blip r:embed="rId2" cstate="print"/>
              <a:stretch>
                <a:fillRect l="-52726" r="-26624"/>
              </a:stretch>
            </a:blipFill>
          </p:spPr>
        </p:sp>
      </p:grpSp>
      <p:grpSp>
        <p:nvGrpSpPr>
          <p:cNvPr id="7" name="Group 7"/>
          <p:cNvGrpSpPr/>
          <p:nvPr/>
        </p:nvGrpSpPr>
        <p:grpSpPr>
          <a:xfrm>
            <a:off x="202141" y="2353827"/>
            <a:ext cx="4247771" cy="2906432"/>
            <a:chOff x="-27947" y="-1093462"/>
            <a:chExt cx="4486691" cy="3875241"/>
          </a:xfrm>
        </p:grpSpPr>
        <p:sp>
          <p:nvSpPr>
            <p:cNvPr id="8" name="TextBox 8"/>
            <p:cNvSpPr txBox="1"/>
            <p:nvPr/>
          </p:nvSpPr>
          <p:spPr>
            <a:xfrm>
              <a:off x="32017" y="-1093462"/>
              <a:ext cx="4426727" cy="502360"/>
            </a:xfrm>
            <a:prstGeom prst="rect">
              <a:avLst/>
            </a:prstGeom>
          </p:spPr>
          <p:txBody>
            <a:bodyPr lIns="0" tIns="0" rIns="0" bIns="0" rtlCol="0" anchor="t">
              <a:spAutoFit/>
            </a:bodyPr>
            <a:lstStyle/>
            <a:p>
              <a:pPr>
                <a:lnSpc>
                  <a:spcPts val="2879"/>
                </a:lnSpc>
              </a:pPr>
              <a:r>
                <a:rPr lang="en-US" sz="2800" b="1" dirty="0">
                  <a:solidFill>
                    <a:srgbClr val="000000"/>
                  </a:solidFill>
                  <a:latin typeface="Book Antiqua" panose="02040602050305030304" pitchFamily="18" charset="0"/>
                </a:rPr>
                <a:t>Touristic site: Lake Abbe</a:t>
              </a:r>
              <a:endParaRPr lang="en-US" sz="2800" b="1" dirty="0">
                <a:solidFill>
                  <a:srgbClr val="000000"/>
                </a:solidFill>
                <a:latin typeface="Book Antiqua" panose="02040602050305030304" pitchFamily="18" charset="0"/>
                <a:hlinkClick r:id="rId3" tooltip="https://docs.google.com/spreadsheets/d/1DUF2isFWsqVSYhbaACYtbgcLi_YjDqpE3GLQIVgkKQg/edit#gid=69851113"/>
              </a:endParaRPr>
            </a:p>
          </p:txBody>
        </p:sp>
        <p:sp>
          <p:nvSpPr>
            <p:cNvPr id="9" name="TextBox 9"/>
            <p:cNvSpPr txBox="1"/>
            <p:nvPr/>
          </p:nvSpPr>
          <p:spPr>
            <a:xfrm>
              <a:off x="-27947" y="195686"/>
              <a:ext cx="4426727" cy="2586093"/>
            </a:xfrm>
            <a:prstGeom prst="rect">
              <a:avLst/>
            </a:prstGeom>
          </p:spPr>
          <p:txBody>
            <a:bodyPr lIns="0" tIns="0" rIns="0" bIns="0" rtlCol="0" anchor="t">
              <a:spAutoFit/>
            </a:bodyPr>
            <a:lstStyle/>
            <a:p>
              <a:pPr algn="just">
                <a:lnSpc>
                  <a:spcPts val="2535"/>
                </a:lnSpc>
              </a:pPr>
              <a:r>
                <a:rPr lang="en-US" sz="2800" b="1" dirty="0">
                  <a:solidFill>
                    <a:srgbClr val="000000"/>
                  </a:solidFill>
                  <a:latin typeface="Book Antiqua" panose="02040602050305030304" pitchFamily="18" charset="0"/>
                </a:rPr>
                <a:t>Lake Abbe: landscape of a fantasy world with hundreds of limestone chimneys and pink flamingos. Lake Abbe is also “lunar landscapes”.</a:t>
              </a:r>
              <a:endParaRPr lang="en-US" sz="2800" b="1" dirty="0">
                <a:solidFill>
                  <a:srgbClr val="000000"/>
                </a:solidFill>
                <a:latin typeface="Book Antiqua" panose="02040602050305030304" pitchFamily="18" charset="0"/>
                <a:hlinkClick r:id="rId3" tooltip="https://docs.google.com/spreadsheets/d/1DUF2isFWsqVSYhbaACYtbgcLi_YjDqpE3GLQIVgkKQg/edit#gid=69851113"/>
              </a:endParaRPr>
            </a:p>
          </p:txBody>
        </p:sp>
      </p:grpSp>
      <p:grpSp>
        <p:nvGrpSpPr>
          <p:cNvPr id="10" name="Group 10"/>
          <p:cNvGrpSpPr>
            <a:grpSpLocks noChangeAspect="1"/>
          </p:cNvGrpSpPr>
          <p:nvPr/>
        </p:nvGrpSpPr>
        <p:grpSpPr>
          <a:xfrm>
            <a:off x="5803040" y="2243191"/>
            <a:ext cx="5452178" cy="6532548"/>
            <a:chOff x="0" y="0"/>
            <a:chExt cx="8585708" cy="10287000"/>
          </a:xfrm>
        </p:grpSpPr>
        <p:sp>
          <p:nvSpPr>
            <p:cNvPr id="11" name="Freeform 11"/>
            <p:cNvSpPr/>
            <p:nvPr/>
          </p:nvSpPr>
          <p:spPr>
            <a:xfrm>
              <a:off x="0" y="0"/>
              <a:ext cx="8585708" cy="10286999"/>
            </a:xfrm>
            <a:custGeom>
              <a:avLst/>
              <a:gdLst/>
              <a:ahLst/>
              <a:cxnLst/>
              <a:rect l="l" t="t" r="r" b="b"/>
              <a:pathLst>
                <a:path w="8585708" h="10286999">
                  <a:moveTo>
                    <a:pt x="8585708" y="762"/>
                  </a:moveTo>
                  <a:cubicBezTo>
                    <a:pt x="8581644" y="20447"/>
                    <a:pt x="8577961" y="40132"/>
                    <a:pt x="8573515" y="59690"/>
                  </a:cubicBezTo>
                  <a:cubicBezTo>
                    <a:pt x="8478138" y="485521"/>
                    <a:pt x="8382634" y="911225"/>
                    <a:pt x="8287258" y="1337056"/>
                  </a:cubicBezTo>
                  <a:cubicBezTo>
                    <a:pt x="8146288" y="1966722"/>
                    <a:pt x="8005699" y="2596388"/>
                    <a:pt x="7864602" y="3225927"/>
                  </a:cubicBezTo>
                  <a:cubicBezTo>
                    <a:pt x="7691247" y="3999103"/>
                    <a:pt x="7517384" y="4772152"/>
                    <a:pt x="7344029" y="5545328"/>
                  </a:cubicBezTo>
                  <a:cubicBezTo>
                    <a:pt x="7194677" y="6211443"/>
                    <a:pt x="7045579" y="6877558"/>
                    <a:pt x="6896354" y="7543800"/>
                  </a:cubicBezTo>
                  <a:cubicBezTo>
                    <a:pt x="6765290" y="8129016"/>
                    <a:pt x="6634480" y="8714105"/>
                    <a:pt x="6503162" y="9299194"/>
                  </a:cubicBezTo>
                  <a:cubicBezTo>
                    <a:pt x="6429375" y="9628250"/>
                    <a:pt x="6354953" y="9957181"/>
                    <a:pt x="6280785" y="10286237"/>
                  </a:cubicBezTo>
                  <a:cubicBezTo>
                    <a:pt x="4199382" y="10286237"/>
                    <a:pt x="2118106" y="10286110"/>
                    <a:pt x="36830" y="10286999"/>
                  </a:cubicBezTo>
                  <a:cubicBezTo>
                    <a:pt x="6731" y="10286999"/>
                    <a:pt x="0" y="10280268"/>
                    <a:pt x="0" y="10250043"/>
                  </a:cubicBezTo>
                  <a:cubicBezTo>
                    <a:pt x="762" y="6845681"/>
                    <a:pt x="762" y="3441319"/>
                    <a:pt x="0" y="36957"/>
                  </a:cubicBezTo>
                  <a:cubicBezTo>
                    <a:pt x="0" y="6731"/>
                    <a:pt x="6731" y="0"/>
                    <a:pt x="36830" y="0"/>
                  </a:cubicBezTo>
                  <a:cubicBezTo>
                    <a:pt x="2886456" y="762"/>
                    <a:pt x="5736082" y="762"/>
                    <a:pt x="8585708" y="762"/>
                  </a:cubicBezTo>
                  <a:close/>
                </a:path>
              </a:pathLst>
            </a:custGeom>
            <a:blipFill>
              <a:blip r:embed="rId4" cstate="print"/>
              <a:stretch>
                <a:fillRect t="-24647"/>
              </a:stretch>
            </a:blipFill>
          </p:spPr>
        </p:sp>
      </p:grpSp>
      <p:pic>
        <p:nvPicPr>
          <p:cNvPr id="12" name="Image 11">
            <a:extLst>
              <a:ext uri="{FF2B5EF4-FFF2-40B4-BE49-F238E27FC236}">
                <a16:creationId xmlns:a16="http://schemas.microsoft.com/office/drawing/2014/main" id="{6F7897BF-B6F3-8F32-BDCE-3CD7B1E5DE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045" y="5742642"/>
            <a:ext cx="5426600" cy="36195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TextBox 2"/>
          <p:cNvSpPr txBox="1"/>
          <p:nvPr/>
        </p:nvSpPr>
        <p:spPr>
          <a:xfrm>
            <a:off x="2684547" y="1225089"/>
            <a:ext cx="7844242" cy="504825"/>
          </a:xfrm>
          <a:prstGeom prst="rect">
            <a:avLst/>
          </a:prstGeom>
        </p:spPr>
        <p:txBody>
          <a:bodyPr lIns="0" tIns="0" rIns="0" bIns="0" rtlCol="0" anchor="t">
            <a:spAutoFit/>
          </a:bodyPr>
          <a:lstStyle/>
          <a:p>
            <a:pPr>
              <a:lnSpc>
                <a:spcPts val="3930"/>
              </a:lnSpc>
            </a:pPr>
            <a:r>
              <a:rPr lang="en-US" sz="3275" dirty="0">
                <a:solidFill>
                  <a:srgbClr val="000000"/>
                </a:solidFill>
                <a:latin typeface="Open Sauce Bold"/>
              </a:rPr>
              <a:t>Djibouti and its touristic attractions</a:t>
            </a:r>
          </a:p>
        </p:txBody>
      </p:sp>
      <p:sp>
        <p:nvSpPr>
          <p:cNvPr id="5" name="TextBox 5"/>
          <p:cNvSpPr txBox="1"/>
          <p:nvPr/>
        </p:nvSpPr>
        <p:spPr>
          <a:xfrm>
            <a:off x="668107" y="4305300"/>
            <a:ext cx="3320045" cy="1832232"/>
          </a:xfrm>
          <a:prstGeom prst="rect">
            <a:avLst/>
          </a:prstGeom>
        </p:spPr>
        <p:txBody>
          <a:bodyPr lIns="0" tIns="0" rIns="0" bIns="0" rtlCol="0" anchor="t">
            <a:spAutoFit/>
          </a:bodyPr>
          <a:lstStyle/>
          <a:p>
            <a:pPr algn="ctr">
              <a:lnSpc>
                <a:spcPts val="2924"/>
              </a:lnSpc>
            </a:pPr>
            <a:r>
              <a:rPr lang="en-US" sz="2249" b="1" dirty="0">
                <a:solidFill>
                  <a:srgbClr val="000000"/>
                </a:solidFill>
                <a:latin typeface="Book Antiqua" panose="02040602050305030304" pitchFamily="18" charset="0"/>
              </a:rPr>
              <a:t>Cosmopolitan population: Djibouti is also a welcoming population as well as a rich and diverse culture.</a:t>
            </a:r>
            <a:endParaRPr lang="en-US" sz="2249" b="1" dirty="0">
              <a:solidFill>
                <a:srgbClr val="000000"/>
              </a:solidFill>
              <a:latin typeface="Book Antiqua" panose="02040602050305030304" pitchFamily="18" charset="0"/>
              <a:hlinkClick r:id="rId2" tooltip="https://docs.google.com/spreadsheets/d/1DUF2isFWsqVSYhbaACYtbgcLi_YjDqpE3GLQIVgkKQg/edit#gid=69851113"/>
            </a:endParaRPr>
          </a:p>
        </p:txBody>
      </p:sp>
      <p:grpSp>
        <p:nvGrpSpPr>
          <p:cNvPr id="6" name="Group 6"/>
          <p:cNvGrpSpPr>
            <a:grpSpLocks noChangeAspect="1"/>
          </p:cNvGrpSpPr>
          <p:nvPr/>
        </p:nvGrpSpPr>
        <p:grpSpPr>
          <a:xfrm>
            <a:off x="4522489" y="2193414"/>
            <a:ext cx="4514925" cy="5409575"/>
            <a:chOff x="0" y="0"/>
            <a:chExt cx="8585708" cy="10287000"/>
          </a:xfrm>
        </p:grpSpPr>
        <p:sp>
          <p:nvSpPr>
            <p:cNvPr id="7" name="Freeform 7"/>
            <p:cNvSpPr/>
            <p:nvPr/>
          </p:nvSpPr>
          <p:spPr>
            <a:xfrm>
              <a:off x="0" y="0"/>
              <a:ext cx="8585708" cy="10286999"/>
            </a:xfrm>
            <a:custGeom>
              <a:avLst/>
              <a:gdLst/>
              <a:ahLst/>
              <a:cxnLst/>
              <a:rect l="l" t="t" r="r" b="b"/>
              <a:pathLst>
                <a:path w="8585708" h="10286999">
                  <a:moveTo>
                    <a:pt x="8585708" y="762"/>
                  </a:moveTo>
                  <a:cubicBezTo>
                    <a:pt x="8581644" y="20447"/>
                    <a:pt x="8577961" y="40132"/>
                    <a:pt x="8573515" y="59690"/>
                  </a:cubicBezTo>
                  <a:cubicBezTo>
                    <a:pt x="8478138" y="485521"/>
                    <a:pt x="8382634" y="911225"/>
                    <a:pt x="8287258" y="1337056"/>
                  </a:cubicBezTo>
                  <a:cubicBezTo>
                    <a:pt x="8146288" y="1966722"/>
                    <a:pt x="8005699" y="2596388"/>
                    <a:pt x="7864602" y="3225927"/>
                  </a:cubicBezTo>
                  <a:cubicBezTo>
                    <a:pt x="7691247" y="3999103"/>
                    <a:pt x="7517384" y="4772152"/>
                    <a:pt x="7344029" y="5545328"/>
                  </a:cubicBezTo>
                  <a:cubicBezTo>
                    <a:pt x="7194677" y="6211443"/>
                    <a:pt x="7045579" y="6877558"/>
                    <a:pt x="6896354" y="7543800"/>
                  </a:cubicBezTo>
                  <a:cubicBezTo>
                    <a:pt x="6765290" y="8129016"/>
                    <a:pt x="6634480" y="8714105"/>
                    <a:pt x="6503162" y="9299194"/>
                  </a:cubicBezTo>
                  <a:cubicBezTo>
                    <a:pt x="6429375" y="9628250"/>
                    <a:pt x="6354953" y="9957181"/>
                    <a:pt x="6280785" y="10286237"/>
                  </a:cubicBezTo>
                  <a:cubicBezTo>
                    <a:pt x="4199382" y="10286237"/>
                    <a:pt x="2118106" y="10286110"/>
                    <a:pt x="36830" y="10286999"/>
                  </a:cubicBezTo>
                  <a:cubicBezTo>
                    <a:pt x="6731" y="10286999"/>
                    <a:pt x="0" y="10280268"/>
                    <a:pt x="0" y="10250043"/>
                  </a:cubicBezTo>
                  <a:cubicBezTo>
                    <a:pt x="762" y="6845681"/>
                    <a:pt x="762" y="3441319"/>
                    <a:pt x="0" y="36957"/>
                  </a:cubicBezTo>
                  <a:cubicBezTo>
                    <a:pt x="0" y="6731"/>
                    <a:pt x="6731" y="0"/>
                    <a:pt x="36830" y="0"/>
                  </a:cubicBezTo>
                  <a:cubicBezTo>
                    <a:pt x="2886456" y="762"/>
                    <a:pt x="5736082" y="762"/>
                    <a:pt x="8585708" y="762"/>
                  </a:cubicBezTo>
                  <a:close/>
                </a:path>
              </a:pathLst>
            </a:custGeom>
            <a:blipFill>
              <a:blip r:embed="rId3" cstate="print"/>
              <a:stretch>
                <a:fillRect t="-2251" b="-22941"/>
              </a:stretch>
            </a:blipFill>
          </p:spPr>
        </p:sp>
      </p:grpSp>
      <p:grpSp>
        <p:nvGrpSpPr>
          <p:cNvPr id="8" name="Group 8"/>
          <p:cNvGrpSpPr>
            <a:grpSpLocks noChangeAspect="1"/>
          </p:cNvGrpSpPr>
          <p:nvPr/>
        </p:nvGrpSpPr>
        <p:grpSpPr>
          <a:xfrm>
            <a:off x="8327974" y="3618817"/>
            <a:ext cx="4401630" cy="5273830"/>
            <a:chOff x="0" y="0"/>
            <a:chExt cx="8585708" cy="10287000"/>
          </a:xfrm>
        </p:grpSpPr>
        <p:sp>
          <p:nvSpPr>
            <p:cNvPr id="9" name="Freeform 9"/>
            <p:cNvSpPr/>
            <p:nvPr/>
          </p:nvSpPr>
          <p:spPr>
            <a:xfrm>
              <a:off x="0" y="0"/>
              <a:ext cx="8585708" cy="10286999"/>
            </a:xfrm>
            <a:custGeom>
              <a:avLst/>
              <a:gdLst/>
              <a:ahLst/>
              <a:cxnLst/>
              <a:rect l="l" t="t" r="r" b="b"/>
              <a:pathLst>
                <a:path w="8585708" h="10286999">
                  <a:moveTo>
                    <a:pt x="8585708" y="762"/>
                  </a:moveTo>
                  <a:cubicBezTo>
                    <a:pt x="8581644" y="20447"/>
                    <a:pt x="8577961" y="40132"/>
                    <a:pt x="8573515" y="59690"/>
                  </a:cubicBezTo>
                  <a:cubicBezTo>
                    <a:pt x="8478138" y="485521"/>
                    <a:pt x="8382634" y="911225"/>
                    <a:pt x="8287258" y="1337056"/>
                  </a:cubicBezTo>
                  <a:cubicBezTo>
                    <a:pt x="8146288" y="1966722"/>
                    <a:pt x="8005699" y="2596388"/>
                    <a:pt x="7864602" y="3225927"/>
                  </a:cubicBezTo>
                  <a:cubicBezTo>
                    <a:pt x="7691247" y="3999103"/>
                    <a:pt x="7517384" y="4772152"/>
                    <a:pt x="7344029" y="5545328"/>
                  </a:cubicBezTo>
                  <a:cubicBezTo>
                    <a:pt x="7194677" y="6211443"/>
                    <a:pt x="7045579" y="6877558"/>
                    <a:pt x="6896354" y="7543800"/>
                  </a:cubicBezTo>
                  <a:cubicBezTo>
                    <a:pt x="6765290" y="8129016"/>
                    <a:pt x="6634480" y="8714105"/>
                    <a:pt x="6503162" y="9299194"/>
                  </a:cubicBezTo>
                  <a:cubicBezTo>
                    <a:pt x="6429375" y="9628250"/>
                    <a:pt x="6354953" y="9957181"/>
                    <a:pt x="6280785" y="10286237"/>
                  </a:cubicBezTo>
                  <a:cubicBezTo>
                    <a:pt x="4199382" y="10286237"/>
                    <a:pt x="2118106" y="10286110"/>
                    <a:pt x="36830" y="10286999"/>
                  </a:cubicBezTo>
                  <a:cubicBezTo>
                    <a:pt x="6731" y="10286999"/>
                    <a:pt x="0" y="10280268"/>
                    <a:pt x="0" y="10250043"/>
                  </a:cubicBezTo>
                  <a:cubicBezTo>
                    <a:pt x="762" y="6845681"/>
                    <a:pt x="762" y="3441319"/>
                    <a:pt x="0" y="36957"/>
                  </a:cubicBezTo>
                  <a:cubicBezTo>
                    <a:pt x="0" y="6731"/>
                    <a:pt x="6731" y="0"/>
                    <a:pt x="36830" y="0"/>
                  </a:cubicBezTo>
                  <a:cubicBezTo>
                    <a:pt x="2886456" y="762"/>
                    <a:pt x="5736082" y="762"/>
                    <a:pt x="8585708" y="762"/>
                  </a:cubicBezTo>
                  <a:close/>
                </a:path>
              </a:pathLst>
            </a:custGeom>
            <a:blipFill>
              <a:blip r:embed="rId4" cstate="print"/>
              <a:stretch>
                <a:fillRect t="-12596" b="-12596"/>
              </a:stretch>
            </a:blipFill>
          </p:spPr>
        </p:sp>
      </p:grpSp>
      <p:grpSp>
        <p:nvGrpSpPr>
          <p:cNvPr id="10" name="Group 10"/>
          <p:cNvGrpSpPr>
            <a:grpSpLocks noChangeAspect="1"/>
          </p:cNvGrpSpPr>
          <p:nvPr/>
        </p:nvGrpSpPr>
        <p:grpSpPr>
          <a:xfrm>
            <a:off x="12322807" y="2193414"/>
            <a:ext cx="4261179" cy="5105548"/>
            <a:chOff x="0" y="0"/>
            <a:chExt cx="8585708" cy="10287000"/>
          </a:xfrm>
        </p:grpSpPr>
        <p:sp>
          <p:nvSpPr>
            <p:cNvPr id="11" name="Freeform 11"/>
            <p:cNvSpPr/>
            <p:nvPr/>
          </p:nvSpPr>
          <p:spPr>
            <a:xfrm>
              <a:off x="0" y="0"/>
              <a:ext cx="8585708" cy="10286999"/>
            </a:xfrm>
            <a:custGeom>
              <a:avLst/>
              <a:gdLst/>
              <a:ahLst/>
              <a:cxnLst/>
              <a:rect l="l" t="t" r="r" b="b"/>
              <a:pathLst>
                <a:path w="8585708" h="10286999">
                  <a:moveTo>
                    <a:pt x="8585708" y="762"/>
                  </a:moveTo>
                  <a:cubicBezTo>
                    <a:pt x="8581644" y="20447"/>
                    <a:pt x="8577961" y="40132"/>
                    <a:pt x="8573515" y="59690"/>
                  </a:cubicBezTo>
                  <a:cubicBezTo>
                    <a:pt x="8478138" y="485521"/>
                    <a:pt x="8382634" y="911225"/>
                    <a:pt x="8287258" y="1337056"/>
                  </a:cubicBezTo>
                  <a:cubicBezTo>
                    <a:pt x="8146288" y="1966722"/>
                    <a:pt x="8005699" y="2596388"/>
                    <a:pt x="7864602" y="3225927"/>
                  </a:cubicBezTo>
                  <a:cubicBezTo>
                    <a:pt x="7691247" y="3999103"/>
                    <a:pt x="7517384" y="4772152"/>
                    <a:pt x="7344029" y="5545328"/>
                  </a:cubicBezTo>
                  <a:cubicBezTo>
                    <a:pt x="7194677" y="6211443"/>
                    <a:pt x="7045579" y="6877558"/>
                    <a:pt x="6896354" y="7543800"/>
                  </a:cubicBezTo>
                  <a:cubicBezTo>
                    <a:pt x="6765290" y="8129016"/>
                    <a:pt x="6634480" y="8714105"/>
                    <a:pt x="6503162" y="9299194"/>
                  </a:cubicBezTo>
                  <a:cubicBezTo>
                    <a:pt x="6429375" y="9628250"/>
                    <a:pt x="6354953" y="9957181"/>
                    <a:pt x="6280785" y="10286237"/>
                  </a:cubicBezTo>
                  <a:cubicBezTo>
                    <a:pt x="4199382" y="10286237"/>
                    <a:pt x="2118106" y="10286110"/>
                    <a:pt x="36830" y="10286999"/>
                  </a:cubicBezTo>
                  <a:cubicBezTo>
                    <a:pt x="6731" y="10286999"/>
                    <a:pt x="0" y="10280268"/>
                    <a:pt x="0" y="10250043"/>
                  </a:cubicBezTo>
                  <a:cubicBezTo>
                    <a:pt x="762" y="6845681"/>
                    <a:pt x="762" y="3441319"/>
                    <a:pt x="0" y="36957"/>
                  </a:cubicBezTo>
                  <a:cubicBezTo>
                    <a:pt x="0" y="6731"/>
                    <a:pt x="6731" y="0"/>
                    <a:pt x="36830" y="0"/>
                  </a:cubicBezTo>
                  <a:cubicBezTo>
                    <a:pt x="2886456" y="762"/>
                    <a:pt x="5736082" y="762"/>
                    <a:pt x="8585708" y="762"/>
                  </a:cubicBezTo>
                  <a:close/>
                </a:path>
              </a:pathLst>
            </a:custGeom>
            <a:blipFill>
              <a:blip r:embed="rId5" cstate="print"/>
              <a:stretch>
                <a:fillRect b="-25114"/>
              </a:stretch>
            </a:blipFill>
          </p:spPr>
        </p:sp>
      </p:grpSp>
      <p:grpSp>
        <p:nvGrpSpPr>
          <p:cNvPr id="12" name="Group 12"/>
          <p:cNvGrpSpPr>
            <a:grpSpLocks noChangeAspect="1"/>
          </p:cNvGrpSpPr>
          <p:nvPr/>
        </p:nvGrpSpPr>
        <p:grpSpPr>
          <a:xfrm>
            <a:off x="1282504" y="1089364"/>
            <a:ext cx="1162048" cy="785800"/>
            <a:chOff x="0" y="0"/>
            <a:chExt cx="6221730" cy="4207256"/>
          </a:xfrm>
        </p:grpSpPr>
        <p:sp>
          <p:nvSpPr>
            <p:cNvPr id="13" name="Freeform 13"/>
            <p:cNvSpPr/>
            <p:nvPr/>
          </p:nvSpPr>
          <p:spPr>
            <a:xfrm>
              <a:off x="0" y="0"/>
              <a:ext cx="6221730" cy="4207256"/>
            </a:xfrm>
            <a:custGeom>
              <a:avLst/>
              <a:gdLst/>
              <a:ahLst/>
              <a:cxnLst/>
              <a:rect l="l" t="t" r="r" b="b"/>
              <a:pathLst>
                <a:path w="6221730" h="4207256">
                  <a:moveTo>
                    <a:pt x="6221730" y="0"/>
                  </a:moveTo>
                  <a:lnTo>
                    <a:pt x="3877818" y="3979799"/>
                  </a:lnTo>
                  <a:cubicBezTo>
                    <a:pt x="3799239" y="4120239"/>
                    <a:pt x="3650888" y="4207238"/>
                    <a:pt x="3489960" y="4207256"/>
                  </a:cubicBezTo>
                  <a:lnTo>
                    <a:pt x="0" y="4207256"/>
                  </a:lnTo>
                  <a:lnTo>
                    <a:pt x="0" y="0"/>
                  </a:lnTo>
                  <a:close/>
                </a:path>
              </a:pathLst>
            </a:custGeom>
            <a:solidFill>
              <a:srgbClr val="02A54B"/>
            </a:solidFill>
            <a:ln w="12700">
              <a:solidFill>
                <a:srgbClr val="000000"/>
              </a:solidFill>
            </a:ln>
          </p:spPr>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noChangeAspect="1"/>
          </p:cNvGrpSpPr>
          <p:nvPr/>
        </p:nvGrpSpPr>
        <p:grpSpPr>
          <a:xfrm>
            <a:off x="-838200" y="-1943100"/>
            <a:ext cx="21478059" cy="7322863"/>
            <a:chOff x="0" y="0"/>
            <a:chExt cx="8007477" cy="2730119"/>
          </a:xfrm>
        </p:grpSpPr>
        <p:sp>
          <p:nvSpPr>
            <p:cNvPr id="4" name="Freeform 4"/>
            <p:cNvSpPr/>
            <p:nvPr/>
          </p:nvSpPr>
          <p:spPr>
            <a:xfrm>
              <a:off x="0" y="0"/>
              <a:ext cx="8007477" cy="2730119"/>
            </a:xfrm>
            <a:custGeom>
              <a:avLst/>
              <a:gdLst/>
              <a:ahLst/>
              <a:cxnLst/>
              <a:rect l="l" t="t" r="r" b="b"/>
              <a:pathLst>
                <a:path w="8007477" h="2730119">
                  <a:moveTo>
                    <a:pt x="8007477" y="0"/>
                  </a:moveTo>
                  <a:lnTo>
                    <a:pt x="6787261" y="2730119"/>
                  </a:lnTo>
                  <a:lnTo>
                    <a:pt x="0" y="2730119"/>
                  </a:lnTo>
                  <a:lnTo>
                    <a:pt x="0" y="0"/>
                  </a:lnTo>
                  <a:lnTo>
                    <a:pt x="8007477" y="0"/>
                  </a:lnTo>
                  <a:close/>
                </a:path>
              </a:pathLst>
            </a:custGeom>
            <a:blipFill>
              <a:blip r:embed="rId2" cstate="print"/>
              <a:stretch>
                <a:fillRect t="-22474" b="-97501"/>
              </a:stretch>
            </a:blipFill>
          </p:spPr>
        </p:sp>
      </p:grpSp>
      <p:sp>
        <p:nvSpPr>
          <p:cNvPr id="5" name="TextBox 2"/>
          <p:cNvSpPr txBox="1"/>
          <p:nvPr/>
        </p:nvSpPr>
        <p:spPr>
          <a:xfrm>
            <a:off x="3962400" y="6591300"/>
            <a:ext cx="8708699" cy="1615827"/>
          </a:xfrm>
          <a:prstGeom prst="rect">
            <a:avLst/>
          </a:prstGeom>
        </p:spPr>
        <p:txBody>
          <a:bodyPr lIns="0" tIns="0" rIns="0" bIns="0" rtlCol="0" anchor="t">
            <a:spAutoFit/>
          </a:bodyPr>
          <a:lstStyle/>
          <a:p>
            <a:pPr algn="ctr">
              <a:lnSpc>
                <a:spcPts val="4200"/>
              </a:lnSpc>
            </a:pPr>
            <a:r>
              <a:rPr lang="en-US" sz="3500" b="1" dirty="0">
                <a:latin typeface="Book Antiqua" panose="02040602050305030304" pitchFamily="18" charset="0"/>
              </a:rPr>
              <a:t>IT IS ALSO A CULTURE, TRADITIONS AND CRAFTS THAT ATTRACT TRAVELERS</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354"/>
            <a:ext cx="18288000" cy="10286999"/>
          </a:xfrm>
          <a:prstGeom prst="rect">
            <a:avLst/>
          </a:prstGeom>
        </p:spPr>
      </p:pic>
      <p:sp>
        <p:nvSpPr>
          <p:cNvPr id="4" name="Text Placeholder 3">
            <a:extLst>
              <a:ext uri="{FF2B5EF4-FFF2-40B4-BE49-F238E27FC236}">
                <a16:creationId xmlns:a16="http://schemas.microsoft.com/office/drawing/2014/main" id="{60828E04-9C2A-4859-8050-C2DF67A249CB}"/>
              </a:ext>
            </a:extLst>
          </p:cNvPr>
          <p:cNvSpPr>
            <a:spLocks noGrp="1"/>
          </p:cNvSpPr>
          <p:nvPr>
            <p:ph type="body" sz="quarter" idx="15"/>
          </p:nvPr>
        </p:nvSpPr>
        <p:spPr>
          <a:xfrm>
            <a:off x="3505200" y="404014"/>
            <a:ext cx="10945216" cy="540060"/>
          </a:xfrm>
        </p:spPr>
        <p:txBody>
          <a:bodyPr>
            <a:noAutofit/>
          </a:bodyPr>
          <a:lstStyle/>
          <a:p>
            <a:pPr algn="ctr"/>
            <a:r>
              <a:rPr lang="en-US" sz="2900" b="1" dirty="0">
                <a:solidFill>
                  <a:schemeClr val="bg1">
                    <a:lumMod val="50000"/>
                  </a:schemeClr>
                </a:solidFill>
              </a:rPr>
              <a:t>NATIONAL TOURISM AGENCY OF DJIBOUTI</a:t>
            </a:r>
          </a:p>
        </p:txBody>
      </p:sp>
      <p:sp>
        <p:nvSpPr>
          <p:cNvPr id="5" name="Text Placeholder 4">
            <a:extLst>
              <a:ext uri="{FF2B5EF4-FFF2-40B4-BE49-F238E27FC236}">
                <a16:creationId xmlns:a16="http://schemas.microsoft.com/office/drawing/2014/main" id="{11265965-2271-4C1C-BD0A-6F85F80FF9A6}"/>
              </a:ext>
            </a:extLst>
          </p:cNvPr>
          <p:cNvSpPr>
            <a:spLocks noGrp="1"/>
          </p:cNvSpPr>
          <p:nvPr>
            <p:ph type="body" sz="quarter" idx="16"/>
          </p:nvPr>
        </p:nvSpPr>
        <p:spPr>
          <a:xfrm>
            <a:off x="2519264" y="8789825"/>
            <a:ext cx="3888432" cy="432000"/>
          </a:xfrm>
        </p:spPr>
        <p:txBody>
          <a:bodyPr>
            <a:noAutofit/>
          </a:bodyPr>
          <a:lstStyle/>
          <a:p>
            <a:r>
              <a:rPr lang="en-US" sz="2500" b="1" dirty="0">
                <a:solidFill>
                  <a:schemeClr val="tx1"/>
                </a:solidFill>
                <a:latin typeface="Arial Rounded MT Bold" pitchFamily="34" charset="0"/>
                <a:cs typeface="Aharoni" pitchFamily="2" charset="-79"/>
              </a:rPr>
              <a:t>+253 21 35 28 00</a:t>
            </a:r>
          </a:p>
        </p:txBody>
      </p:sp>
      <p:sp>
        <p:nvSpPr>
          <p:cNvPr id="6" name="Text Placeholder 5">
            <a:extLst>
              <a:ext uri="{FF2B5EF4-FFF2-40B4-BE49-F238E27FC236}">
                <a16:creationId xmlns:a16="http://schemas.microsoft.com/office/drawing/2014/main" id="{50A3BCC3-A277-4C0B-9EBA-EB53990D8EBD}"/>
              </a:ext>
            </a:extLst>
          </p:cNvPr>
          <p:cNvSpPr>
            <a:spLocks noGrp="1"/>
          </p:cNvSpPr>
          <p:nvPr>
            <p:ph type="body" sz="quarter" idx="17"/>
          </p:nvPr>
        </p:nvSpPr>
        <p:spPr>
          <a:xfrm>
            <a:off x="7271792" y="8789825"/>
            <a:ext cx="5616624" cy="432000"/>
          </a:xfrm>
        </p:spPr>
        <p:txBody>
          <a:bodyPr>
            <a:noAutofit/>
          </a:bodyPr>
          <a:lstStyle/>
          <a:p>
            <a:r>
              <a:rPr lang="en-US" sz="2500" b="1" dirty="0">
                <a:solidFill>
                  <a:schemeClr val="tx1"/>
                </a:solidFill>
                <a:latin typeface="Arial Rounded MT Bold" pitchFamily="34" charset="0"/>
                <a:cs typeface="Aharoni" pitchFamily="2" charset="-79"/>
              </a:rPr>
              <a:t>infotourisme@visitdjibouti.dj</a:t>
            </a:r>
          </a:p>
        </p:txBody>
      </p:sp>
      <p:sp>
        <p:nvSpPr>
          <p:cNvPr id="22" name="Text Placeholder 21">
            <a:extLst>
              <a:ext uri="{FF2B5EF4-FFF2-40B4-BE49-F238E27FC236}">
                <a16:creationId xmlns:a16="http://schemas.microsoft.com/office/drawing/2014/main" id="{43DBE4D9-1044-49A3-ABD5-477041FF2B63}"/>
              </a:ext>
            </a:extLst>
          </p:cNvPr>
          <p:cNvSpPr>
            <a:spLocks noGrp="1"/>
          </p:cNvSpPr>
          <p:nvPr>
            <p:ph type="body" sz="quarter" idx="18"/>
          </p:nvPr>
        </p:nvSpPr>
        <p:spPr>
          <a:xfrm>
            <a:off x="13608496" y="8789825"/>
            <a:ext cx="4203168" cy="432000"/>
          </a:xfrm>
        </p:spPr>
        <p:txBody>
          <a:bodyPr>
            <a:noAutofit/>
          </a:bodyPr>
          <a:lstStyle/>
          <a:p>
            <a:r>
              <a:rPr lang="en-US" sz="2500" b="1" dirty="0">
                <a:solidFill>
                  <a:schemeClr val="tx1"/>
                </a:solidFill>
                <a:latin typeface="Arial Rounded MT Bold" pitchFamily="34" charset="0"/>
                <a:cs typeface="Aharoni" pitchFamily="2" charset="-79"/>
              </a:rPr>
              <a:t>www.visitdjibouti.dj</a:t>
            </a:r>
          </a:p>
        </p:txBody>
      </p:sp>
      <p:pic>
        <p:nvPicPr>
          <p:cNvPr id="10" name="Graphic 9" descr="Smart Phone">
            <a:extLst>
              <a:ext uri="{FF2B5EF4-FFF2-40B4-BE49-F238E27FC236}">
                <a16:creationId xmlns:a16="http://schemas.microsoft.com/office/drawing/2014/main" id="{A29DE31C-E099-4579-BB03-675E0A40C5F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655168" y="8599885"/>
            <a:ext cx="945976" cy="621941"/>
          </a:xfrm>
          <a:prstGeom prst="rect">
            <a:avLst/>
          </a:prstGeom>
        </p:spPr>
      </p:pic>
      <p:pic>
        <p:nvPicPr>
          <p:cNvPr id="9" name="Graphic 8" descr="Envelope">
            <a:extLst>
              <a:ext uri="{FF2B5EF4-FFF2-40B4-BE49-F238E27FC236}">
                <a16:creationId xmlns:a16="http://schemas.microsoft.com/office/drawing/2014/main" id="{773C1382-ACE1-460F-A1B6-AB761A7D2E6B}"/>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407696" y="8707897"/>
            <a:ext cx="765956" cy="621941"/>
          </a:xfrm>
          <a:prstGeom prst="rect">
            <a:avLst/>
          </a:prstGeom>
        </p:spPr>
      </p:pic>
      <p:pic>
        <p:nvPicPr>
          <p:cNvPr id="11" name="Graphic 10" descr="Link">
            <a:extLst>
              <a:ext uri="{FF2B5EF4-FFF2-40B4-BE49-F238E27FC236}">
                <a16:creationId xmlns:a16="http://schemas.microsoft.com/office/drawing/2014/main" id="{0718E6E0-05A2-479C-AEA8-1A385EB73474}"/>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2888416" y="8707896"/>
            <a:ext cx="864096" cy="527466"/>
          </a:xfrm>
          <a:prstGeom prst="rect">
            <a:avLst/>
          </a:prstGeom>
        </p:spPr>
      </p:pic>
      <p:sp>
        <p:nvSpPr>
          <p:cNvPr id="16" name="Rectangle 15"/>
          <p:cNvSpPr/>
          <p:nvPr/>
        </p:nvSpPr>
        <p:spPr>
          <a:xfrm>
            <a:off x="1799184" y="1255068"/>
            <a:ext cx="14978408" cy="903542"/>
          </a:xfrm>
          <a:prstGeom prst="rect">
            <a:avLst/>
          </a:prstGeom>
        </p:spPr>
        <p:txBody>
          <a:bodyPr wrap="square" lIns="163284" tIns="81642" rIns="163284" bIns="81642">
            <a:spAutoFit/>
          </a:bodyPr>
          <a:lstStyle/>
          <a:p>
            <a:pPr algn="ctr"/>
            <a:r>
              <a:rPr lang="en-US" sz="4800" b="1" dirty="0">
                <a:solidFill>
                  <a:srgbClr val="002060"/>
                </a:solidFill>
                <a:latin typeface="Book Antiqua" pitchFamily="18" charset="0"/>
              </a:rPr>
              <a:t>THANK YOU FOR YOUR KIND ATTENTION!!</a:t>
            </a:r>
            <a:endParaRPr lang="fr-FR" sz="4800" b="1" dirty="0">
              <a:solidFill>
                <a:srgbClr val="002060"/>
              </a:solidFill>
              <a:latin typeface="Book Antiqua" pitchFamily="18" charset="0"/>
            </a:endParaRPr>
          </a:p>
        </p:txBody>
      </p:sp>
    </p:spTree>
    <p:extLst>
      <p:ext uri="{BB962C8B-B14F-4D97-AF65-F5344CB8AC3E}">
        <p14:creationId xmlns:p14="http://schemas.microsoft.com/office/powerpoint/2010/main" val="4150062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494785" cy="10287000"/>
            <a:chOff x="0" y="0"/>
            <a:chExt cx="16659713" cy="13716000"/>
          </a:xfrm>
        </p:grpSpPr>
        <p:pic>
          <p:nvPicPr>
            <p:cNvPr id="3" name="Picture 3"/>
            <p:cNvPicPr>
              <a:picLocks noChangeAspect="1"/>
            </p:cNvPicPr>
            <p:nvPr/>
          </p:nvPicPr>
          <p:blipFill>
            <a:blip r:embed="rId2" cstate="print"/>
            <a:srcRect l="9420" r="9420"/>
            <a:stretch>
              <a:fillRect/>
            </a:stretch>
          </p:blipFill>
          <p:spPr>
            <a:xfrm>
              <a:off x="0" y="0"/>
              <a:ext cx="11021809" cy="9059333"/>
            </a:xfrm>
            <a:prstGeom prst="rect">
              <a:avLst/>
            </a:prstGeom>
          </p:spPr>
        </p:pic>
        <p:pic>
          <p:nvPicPr>
            <p:cNvPr id="4" name="Picture 4"/>
            <p:cNvPicPr>
              <a:picLocks noChangeAspect="1"/>
            </p:cNvPicPr>
            <p:nvPr/>
          </p:nvPicPr>
          <p:blipFill>
            <a:blip r:embed="rId3" cstate="print"/>
            <a:srcRect l="41871" r="20927" b="8723"/>
            <a:stretch>
              <a:fillRect/>
            </a:stretch>
          </p:blipFill>
          <p:spPr>
            <a:xfrm>
              <a:off x="11148809" y="0"/>
              <a:ext cx="5510904" cy="9059333"/>
            </a:xfrm>
            <a:prstGeom prst="rect">
              <a:avLst/>
            </a:prstGeom>
          </p:spPr>
        </p:pic>
        <p:pic>
          <p:nvPicPr>
            <p:cNvPr id="5" name="Picture 5"/>
            <p:cNvPicPr>
              <a:picLocks noChangeAspect="1"/>
            </p:cNvPicPr>
            <p:nvPr/>
          </p:nvPicPr>
          <p:blipFill>
            <a:blip r:embed="rId4" cstate="print"/>
            <a:srcRect t="14224" b="14224"/>
            <a:stretch>
              <a:fillRect/>
            </a:stretch>
          </p:blipFill>
          <p:spPr>
            <a:xfrm>
              <a:off x="0" y="9186333"/>
              <a:ext cx="16659713" cy="4529667"/>
            </a:xfrm>
            <a:prstGeom prst="rect">
              <a:avLst/>
            </a:prstGeom>
          </p:spPr>
        </p:pic>
      </p:grpSp>
      <p:sp>
        <p:nvSpPr>
          <p:cNvPr id="6" name="TextBox 6"/>
          <p:cNvSpPr txBox="1"/>
          <p:nvPr/>
        </p:nvSpPr>
        <p:spPr>
          <a:xfrm>
            <a:off x="12911836" y="664628"/>
            <a:ext cx="4883102" cy="9061450"/>
          </a:xfrm>
          <a:prstGeom prst="rect">
            <a:avLst/>
          </a:prstGeom>
        </p:spPr>
        <p:txBody>
          <a:bodyPr lIns="0" tIns="0" rIns="0" bIns="0" rtlCol="0" anchor="t">
            <a:spAutoFit/>
          </a:bodyPr>
          <a:lstStyle/>
          <a:p>
            <a:pPr marL="431799" lvl="1" indent="-215899" algn="just">
              <a:lnSpc>
                <a:spcPts val="2599"/>
              </a:lnSpc>
              <a:buFont typeface="Arial"/>
              <a:buChar char="•"/>
            </a:pPr>
            <a:r>
              <a:rPr lang="en-US" sz="1999" dirty="0">
                <a:solidFill>
                  <a:srgbClr val="000000"/>
                </a:solidFill>
                <a:latin typeface="Open Sauce"/>
              </a:rPr>
              <a:t>Located in the Horn of Africa, at the crossroads of the Red Sea and the Indian Ocean, Djibouti enjoys a strategical position between 3 continents: Africa, Europe and Asia. The country is also located on one of the world's major shipping routes.</a:t>
            </a:r>
          </a:p>
          <a:p>
            <a:pPr algn="just">
              <a:lnSpc>
                <a:spcPts val="2599"/>
              </a:lnSpc>
            </a:pPr>
            <a:endParaRPr lang="en-US" sz="1999" dirty="0">
              <a:solidFill>
                <a:srgbClr val="000000"/>
              </a:solidFill>
              <a:latin typeface="Open Sauce"/>
            </a:endParaRPr>
          </a:p>
          <a:p>
            <a:pPr marL="431799" lvl="1" indent="-215899" algn="just">
              <a:lnSpc>
                <a:spcPts val="2599"/>
              </a:lnSpc>
              <a:buFont typeface="Arial"/>
              <a:buChar char="•"/>
            </a:pPr>
            <a:r>
              <a:rPr lang="en-US" sz="1999" dirty="0">
                <a:solidFill>
                  <a:srgbClr val="000000"/>
                </a:solidFill>
                <a:latin typeface="Open Sauce"/>
              </a:rPr>
              <a:t>A haven of peace and stability, Djibouti aims to emerge as a leading touristic destination.</a:t>
            </a:r>
          </a:p>
          <a:p>
            <a:pPr algn="just">
              <a:lnSpc>
                <a:spcPts val="2599"/>
              </a:lnSpc>
            </a:pPr>
            <a:endParaRPr lang="en-US" sz="1999" dirty="0">
              <a:solidFill>
                <a:srgbClr val="000000"/>
              </a:solidFill>
              <a:latin typeface="Open Sauce"/>
            </a:endParaRPr>
          </a:p>
          <a:p>
            <a:pPr marL="431799" lvl="1" indent="-215899" algn="just">
              <a:lnSpc>
                <a:spcPts val="2599"/>
              </a:lnSpc>
              <a:buFont typeface="Arial"/>
              <a:buChar char="•"/>
            </a:pPr>
            <a:r>
              <a:rPr lang="en-US" sz="1999" dirty="0">
                <a:solidFill>
                  <a:srgbClr val="000000"/>
                </a:solidFill>
                <a:latin typeface="Open Sauce"/>
              </a:rPr>
              <a:t>Indeed, the country has exceptional natural assets for developing tourism, including marine flora and fauna of great beauty, geological landscapes that are unique in the world and a rich cultural and archaeological heritage.</a:t>
            </a:r>
          </a:p>
          <a:p>
            <a:pPr algn="just">
              <a:lnSpc>
                <a:spcPts val="2599"/>
              </a:lnSpc>
            </a:pPr>
            <a:endParaRPr lang="en-US" sz="1999" dirty="0">
              <a:solidFill>
                <a:srgbClr val="000000"/>
              </a:solidFill>
              <a:latin typeface="Open Sauce"/>
            </a:endParaRPr>
          </a:p>
          <a:p>
            <a:pPr marL="431799" lvl="1" indent="-215899" algn="just">
              <a:lnSpc>
                <a:spcPts val="2599"/>
              </a:lnSpc>
              <a:buFont typeface="Arial"/>
              <a:buChar char="•"/>
            </a:pPr>
            <a:r>
              <a:rPr lang="en-US" sz="1999" dirty="0">
                <a:solidFill>
                  <a:srgbClr val="000000"/>
                </a:solidFill>
                <a:latin typeface="Open Sauce"/>
              </a:rPr>
              <a:t>Its exceptional sites, swimming in sumptuous seas, the warm welcome of its people can only encourage tourists and travelers who want beauty and a change of scenery to love and appreciate this beautiful country.</a:t>
            </a:r>
            <a:endParaRPr lang="en-US" sz="1999" dirty="0">
              <a:solidFill>
                <a:srgbClr val="000000"/>
              </a:solidFill>
              <a:latin typeface="Open Sauce"/>
              <a:hlinkClick r:id="rId5" tooltip="https://docs.google.com/spreadsheets/d/1DUF2isFWsqVSYhbaACYtbgcLi_YjDqpE3GLQIVgkKQg/edit#gid=69851113"/>
            </a:endParaRPr>
          </a:p>
        </p:txBody>
      </p:sp>
    </p:spTree>
    <p:extLst>
      <p:ext uri="{BB962C8B-B14F-4D97-AF65-F5344CB8AC3E}">
        <p14:creationId xmlns:p14="http://schemas.microsoft.com/office/powerpoint/2010/main" val="723306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433722">
            <a:off x="10681129" y="-1013558"/>
            <a:ext cx="9620577" cy="14801931"/>
          </a:xfrm>
          <a:prstGeom prst="rect">
            <a:avLst/>
          </a:prstGeom>
          <a:solidFill>
            <a:srgbClr val="343C4C"/>
          </a:solidFill>
        </p:spPr>
      </p:sp>
      <p:sp>
        <p:nvSpPr>
          <p:cNvPr id="7" name="TextBox 7"/>
          <p:cNvSpPr txBox="1"/>
          <p:nvPr/>
        </p:nvSpPr>
        <p:spPr>
          <a:xfrm>
            <a:off x="702700" y="1302393"/>
            <a:ext cx="6117723" cy="641201"/>
          </a:xfrm>
          <a:prstGeom prst="rect">
            <a:avLst/>
          </a:prstGeom>
        </p:spPr>
        <p:txBody>
          <a:bodyPr lIns="0" tIns="0" rIns="0" bIns="0" rtlCol="0" anchor="t">
            <a:spAutoFit/>
          </a:bodyPr>
          <a:lstStyle/>
          <a:p>
            <a:pPr>
              <a:lnSpc>
                <a:spcPts val="5039"/>
              </a:lnSpc>
            </a:pPr>
            <a:r>
              <a:rPr lang="fr-FR" sz="4400" b="1" dirty="0">
                <a:solidFill>
                  <a:schemeClr val="bg1"/>
                </a:solidFill>
                <a:latin typeface="Times New Roman" pitchFamily="18" charset="0"/>
                <a:cs typeface="Times New Roman" pitchFamily="18" charset="0"/>
              </a:rPr>
              <a:t>Profil du pays</a:t>
            </a:r>
            <a:endParaRPr lang="en-US" sz="4199" dirty="0">
              <a:solidFill>
                <a:schemeClr val="bg1"/>
              </a:solidFill>
              <a:latin typeface="Open Sauce Bold"/>
            </a:endParaRPr>
          </a:p>
        </p:txBody>
      </p:sp>
      <p:sp>
        <p:nvSpPr>
          <p:cNvPr id="8" name="TextBox 8"/>
          <p:cNvSpPr txBox="1"/>
          <p:nvPr/>
        </p:nvSpPr>
        <p:spPr>
          <a:xfrm>
            <a:off x="16390668" y="2358717"/>
            <a:ext cx="699661" cy="533400"/>
          </a:xfrm>
          <a:prstGeom prst="rect">
            <a:avLst/>
          </a:prstGeom>
        </p:spPr>
        <p:txBody>
          <a:bodyPr lIns="0" tIns="0" rIns="0" bIns="0" rtlCol="0" anchor="t">
            <a:spAutoFit/>
          </a:bodyPr>
          <a:lstStyle/>
          <a:p>
            <a:pPr algn="ctr">
              <a:lnSpc>
                <a:spcPts val="4200"/>
              </a:lnSpc>
            </a:pPr>
            <a:r>
              <a:rPr lang="en-US" sz="3500">
                <a:solidFill>
                  <a:srgbClr val="FFFFFF"/>
                </a:solidFill>
                <a:latin typeface="Open Sauce Bold"/>
              </a:rPr>
              <a:t>04</a:t>
            </a:r>
          </a:p>
        </p:txBody>
      </p:sp>
      <p:sp>
        <p:nvSpPr>
          <p:cNvPr id="11" name="Espace réservé du contenu 15"/>
          <p:cNvSpPr txBox="1">
            <a:spLocks/>
          </p:cNvSpPr>
          <p:nvPr/>
        </p:nvSpPr>
        <p:spPr>
          <a:xfrm>
            <a:off x="304800" y="2247900"/>
            <a:ext cx="8229600" cy="5867400"/>
          </a:xfrm>
          <a:prstGeom prst="rect">
            <a:avLst/>
          </a:prstGeom>
        </p:spPr>
        <p:txBody>
          <a:bodyPr>
            <a:normAutofit fontScale="25000" lnSpcReduction="20000"/>
          </a:bodyPr>
          <a:lstStyle/>
          <a:p>
            <a:pPr marL="342900" lvl="0" indent="-342900">
              <a:spcBef>
                <a:spcPct val="20000"/>
              </a:spcBef>
              <a:defRPr/>
            </a:pPr>
            <a:r>
              <a:rPr lang="en-US" sz="7200" b="1" u="sng" dirty="0">
                <a:solidFill>
                  <a:srgbClr val="002060"/>
                </a:solidFill>
                <a:latin typeface="Times New Roman" pitchFamily="18" charset="0"/>
                <a:cs typeface="Times New Roman" pitchFamily="18" charset="0"/>
              </a:rPr>
              <a:t>Independence Date:</a:t>
            </a:r>
          </a:p>
          <a:p>
            <a:pPr marL="342900" lvl="0" indent="-342900">
              <a:spcBef>
                <a:spcPct val="20000"/>
              </a:spcBef>
              <a:defRPr/>
            </a:pPr>
            <a:r>
              <a:rPr lang="en-US" sz="7200" b="1" u="sng" dirty="0">
                <a:solidFill>
                  <a:schemeClr val="accent3">
                    <a:lumMod val="75000"/>
                  </a:schemeClr>
                </a:solidFill>
                <a:latin typeface="Times New Roman" pitchFamily="18" charset="0"/>
                <a:cs typeface="Times New Roman" pitchFamily="18" charset="0"/>
              </a:rPr>
              <a:t>June 27, 1977</a:t>
            </a:r>
          </a:p>
          <a:p>
            <a:pPr marL="342900" lvl="0" indent="-342900">
              <a:spcBef>
                <a:spcPct val="20000"/>
              </a:spcBef>
              <a:defRPr/>
            </a:pPr>
            <a:endParaRPr kumimoji="0" lang="en-US" sz="7200" b="1" i="0" u="sng" strike="noStrike" kern="1200" cap="none" spc="0" normalizeH="0" baseline="0" noProof="0" dirty="0">
              <a:ln>
                <a:noFill/>
              </a:ln>
              <a:solidFill>
                <a:schemeClr val="accent3">
                  <a:lumMod val="75000"/>
                </a:schemeClr>
              </a:solidFill>
              <a:effectLst/>
              <a:uLnTx/>
              <a:uFillTx/>
              <a:latin typeface="Times New Roman" pitchFamily="18" charset="0"/>
              <a:ea typeface="+mn-ea"/>
              <a:cs typeface="Times New Roman" pitchFamily="18" charset="0"/>
            </a:endParaRPr>
          </a:p>
          <a:p>
            <a:pPr marL="342900" lvl="0" indent="-342900">
              <a:spcBef>
                <a:spcPct val="20000"/>
              </a:spcBef>
              <a:defRPr/>
            </a:pPr>
            <a:r>
              <a:rPr lang="en-US" sz="7200" b="1" u="sng" dirty="0">
                <a:solidFill>
                  <a:srgbClr val="002060"/>
                </a:solidFill>
                <a:latin typeface="Times New Roman" pitchFamily="18" charset="0"/>
                <a:cs typeface="Times New Roman" pitchFamily="18" charset="0"/>
              </a:rPr>
              <a:t> Area: </a:t>
            </a:r>
          </a:p>
          <a:p>
            <a:pPr marL="342900" lvl="0" indent="-342900">
              <a:spcBef>
                <a:spcPct val="20000"/>
              </a:spcBef>
              <a:defRPr/>
            </a:pPr>
            <a:r>
              <a:rPr lang="en-US" sz="7200" b="1" u="sng" dirty="0">
                <a:solidFill>
                  <a:schemeClr val="accent3">
                    <a:lumMod val="75000"/>
                  </a:schemeClr>
                </a:solidFill>
                <a:latin typeface="Times New Roman" pitchFamily="18" charset="0"/>
                <a:cs typeface="Times New Roman" pitchFamily="18" charset="0"/>
              </a:rPr>
              <a:t>23,200 </a:t>
            </a:r>
            <a:r>
              <a:rPr lang="en-US" sz="7200" b="1" u="sng" dirty="0" err="1">
                <a:solidFill>
                  <a:schemeClr val="accent3">
                    <a:lumMod val="75000"/>
                  </a:schemeClr>
                </a:solidFill>
                <a:latin typeface="Times New Roman" pitchFamily="18" charset="0"/>
                <a:cs typeface="Times New Roman" pitchFamily="18" charset="0"/>
              </a:rPr>
              <a:t>sqm</a:t>
            </a:r>
            <a:endParaRPr lang="en-US" sz="7200" b="1" u="sng" dirty="0">
              <a:solidFill>
                <a:schemeClr val="accent3">
                  <a:lumMod val="75000"/>
                </a:schemeClr>
              </a:solidFill>
              <a:latin typeface="Times New Roman" pitchFamily="18" charset="0"/>
              <a:cs typeface="Times New Roman" pitchFamily="18" charset="0"/>
            </a:endParaRPr>
          </a:p>
          <a:p>
            <a:pPr marL="342900" lvl="0" indent="-342900">
              <a:spcBef>
                <a:spcPct val="20000"/>
              </a:spcBef>
              <a:defRPr/>
            </a:pPr>
            <a:endParaRPr kumimoji="0" lang="en-US" sz="7200" b="1" i="0" u="sng" strike="noStrike" kern="1200" cap="none" spc="0" normalizeH="0" baseline="0" noProof="0" dirty="0">
              <a:ln>
                <a:noFill/>
              </a:ln>
              <a:solidFill>
                <a:schemeClr val="accent3">
                  <a:lumMod val="75000"/>
                </a:schemeClr>
              </a:solidFill>
              <a:effectLst/>
              <a:uLnTx/>
              <a:uFillTx/>
              <a:latin typeface="Times New Roman" pitchFamily="18" charset="0"/>
              <a:ea typeface="+mn-ea"/>
              <a:cs typeface="Times New Roman" pitchFamily="18" charset="0"/>
            </a:endParaRPr>
          </a:p>
          <a:p>
            <a:pPr marL="342900" lvl="0" indent="-342900">
              <a:spcBef>
                <a:spcPct val="20000"/>
              </a:spcBef>
              <a:defRPr/>
            </a:pPr>
            <a:r>
              <a:rPr lang="en-US" sz="7200" b="1" u="sng" dirty="0">
                <a:solidFill>
                  <a:srgbClr val="002060"/>
                </a:solidFill>
                <a:latin typeface="Times New Roman" pitchFamily="18" charset="0"/>
                <a:cs typeface="Times New Roman" pitchFamily="18" charset="0"/>
              </a:rPr>
              <a:t>Population:</a:t>
            </a:r>
          </a:p>
          <a:p>
            <a:pPr marL="342900" lvl="0" indent="-342900">
              <a:spcBef>
                <a:spcPct val="20000"/>
              </a:spcBef>
              <a:defRPr/>
            </a:pPr>
            <a:r>
              <a:rPr lang="en-US" sz="7200" b="1" u="sng" dirty="0">
                <a:solidFill>
                  <a:schemeClr val="accent3">
                    <a:lumMod val="75000"/>
                  </a:schemeClr>
                </a:solidFill>
                <a:latin typeface="Times New Roman" pitchFamily="18" charset="0"/>
                <a:cs typeface="Times New Roman" pitchFamily="18" charset="0"/>
              </a:rPr>
              <a:t> 1 174 740 inhabitants</a:t>
            </a:r>
          </a:p>
          <a:p>
            <a:pPr marL="342900" lvl="0" indent="-342900">
              <a:spcBef>
                <a:spcPct val="20000"/>
              </a:spcBef>
              <a:defRPr/>
            </a:pPr>
            <a:endParaRPr kumimoji="0" lang="en-US" sz="7200" b="1" i="0" u="sng"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endParaRPr>
          </a:p>
          <a:p>
            <a:pPr marL="342900" lvl="0" indent="-342900">
              <a:spcBef>
                <a:spcPct val="20000"/>
              </a:spcBef>
              <a:defRPr/>
            </a:pPr>
            <a:r>
              <a:rPr lang="en-US" sz="7200" b="1" u="sng" dirty="0">
                <a:solidFill>
                  <a:srgbClr val="002060"/>
                </a:solidFill>
                <a:latin typeface="Times New Roman" pitchFamily="18" charset="0"/>
                <a:cs typeface="Times New Roman" pitchFamily="18" charset="0"/>
              </a:rPr>
              <a:t>National Languages: </a:t>
            </a:r>
          </a:p>
          <a:p>
            <a:pPr marL="342900" lvl="0" indent="-342900">
              <a:spcBef>
                <a:spcPct val="20000"/>
              </a:spcBef>
              <a:defRPr/>
            </a:pPr>
            <a:r>
              <a:rPr lang="en-US" sz="7200" b="1" u="sng" dirty="0">
                <a:solidFill>
                  <a:schemeClr val="accent3">
                    <a:lumMod val="75000"/>
                  </a:schemeClr>
                </a:solidFill>
                <a:latin typeface="Times New Roman" pitchFamily="18" charset="0"/>
                <a:cs typeface="Times New Roman" pitchFamily="18" charset="0"/>
              </a:rPr>
              <a:t>Somali and Afar</a:t>
            </a:r>
          </a:p>
          <a:p>
            <a:pPr marL="342900" lvl="0" indent="-342900">
              <a:spcBef>
                <a:spcPct val="20000"/>
              </a:spcBef>
              <a:defRPr/>
            </a:pPr>
            <a:endParaRPr kumimoji="0" lang="en-US" sz="7200" b="1" i="0" u="sng" strike="noStrike" kern="1200" cap="none" spc="0" normalizeH="0" baseline="0" noProof="0" dirty="0">
              <a:ln>
                <a:noFill/>
              </a:ln>
              <a:solidFill>
                <a:schemeClr val="accent3">
                  <a:lumMod val="75000"/>
                </a:schemeClr>
              </a:solidFill>
              <a:effectLst/>
              <a:uLnTx/>
              <a:uFillTx/>
              <a:latin typeface="Times New Roman" pitchFamily="18" charset="0"/>
              <a:ea typeface="+mn-ea"/>
              <a:cs typeface="Times New Roman" pitchFamily="18" charset="0"/>
            </a:endParaRPr>
          </a:p>
          <a:p>
            <a:pPr marL="342900" lvl="0" indent="-342900">
              <a:spcBef>
                <a:spcPct val="20000"/>
              </a:spcBef>
              <a:defRPr/>
            </a:pPr>
            <a:r>
              <a:rPr lang="en-US" sz="7200" b="1" u="sng" dirty="0">
                <a:solidFill>
                  <a:srgbClr val="002060"/>
                </a:solidFill>
                <a:latin typeface="Times New Roman" pitchFamily="18" charset="0"/>
                <a:cs typeface="Times New Roman" pitchFamily="18" charset="0"/>
              </a:rPr>
              <a:t>Official Languages: </a:t>
            </a:r>
          </a:p>
          <a:p>
            <a:pPr marL="342900" lvl="0" indent="-342900">
              <a:spcBef>
                <a:spcPct val="20000"/>
              </a:spcBef>
              <a:defRPr/>
            </a:pPr>
            <a:r>
              <a:rPr lang="en-US" sz="7200" b="1" u="sng" dirty="0">
                <a:solidFill>
                  <a:schemeClr val="accent3">
                    <a:lumMod val="75000"/>
                  </a:schemeClr>
                </a:solidFill>
                <a:latin typeface="Times New Roman" pitchFamily="18" charset="0"/>
                <a:cs typeface="Times New Roman" pitchFamily="18" charset="0"/>
              </a:rPr>
              <a:t>French and Arabic</a:t>
            </a:r>
          </a:p>
          <a:p>
            <a:pPr marL="342900" lvl="0" indent="-342900">
              <a:spcBef>
                <a:spcPct val="20000"/>
              </a:spcBef>
              <a:defRPr/>
            </a:pPr>
            <a:endParaRPr kumimoji="0" lang="en-US" sz="7200" b="1" i="0" u="sng" strike="noStrike" kern="1200" cap="none" spc="0" normalizeH="0" baseline="0" noProof="0" dirty="0">
              <a:ln>
                <a:noFill/>
              </a:ln>
              <a:solidFill>
                <a:schemeClr val="accent3">
                  <a:lumMod val="75000"/>
                </a:schemeClr>
              </a:solidFill>
              <a:effectLst/>
              <a:uLnTx/>
              <a:uFillTx/>
              <a:latin typeface="Times New Roman" pitchFamily="18" charset="0"/>
              <a:ea typeface="+mn-ea"/>
              <a:cs typeface="Times New Roman" pitchFamily="18" charset="0"/>
            </a:endParaRPr>
          </a:p>
          <a:p>
            <a:pPr marL="342900" lvl="0" indent="-342900">
              <a:spcBef>
                <a:spcPct val="20000"/>
              </a:spcBef>
              <a:defRPr/>
            </a:pPr>
            <a:r>
              <a:rPr lang="en-US" sz="7200" b="1" u="sng" dirty="0">
                <a:solidFill>
                  <a:srgbClr val="002060"/>
                </a:solidFill>
                <a:latin typeface="Times New Roman" pitchFamily="18" charset="0"/>
                <a:cs typeface="Times New Roman" pitchFamily="18" charset="0"/>
              </a:rPr>
              <a:t>Climate:</a:t>
            </a:r>
          </a:p>
          <a:p>
            <a:pPr marL="342900" lvl="0" indent="-342900">
              <a:spcBef>
                <a:spcPct val="20000"/>
              </a:spcBef>
              <a:defRPr/>
            </a:pPr>
            <a:r>
              <a:rPr lang="en-US" sz="7200" b="1" u="sng" dirty="0">
                <a:solidFill>
                  <a:schemeClr val="accent3">
                    <a:lumMod val="75000"/>
                  </a:schemeClr>
                </a:solidFill>
                <a:latin typeface="Times New Roman" pitchFamily="18" charset="0"/>
                <a:cs typeface="Times New Roman" pitchFamily="18" charset="0"/>
              </a:rPr>
              <a:t> Desert and arid</a:t>
            </a:r>
          </a:p>
          <a:p>
            <a:pPr marL="342900" lvl="0" indent="-342900">
              <a:spcBef>
                <a:spcPct val="20000"/>
              </a:spcBef>
              <a:defRPr/>
            </a:pPr>
            <a:endParaRPr kumimoji="0" lang="en-US" sz="7200" b="1" i="0" u="sng"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a:p>
            <a:pPr marL="342900" lvl="0" indent="-342900">
              <a:spcBef>
                <a:spcPct val="20000"/>
              </a:spcBef>
              <a:defRPr/>
            </a:pPr>
            <a:r>
              <a:rPr lang="en-US" sz="7200" b="1" u="sng" dirty="0">
                <a:solidFill>
                  <a:srgbClr val="002060"/>
                </a:solidFill>
                <a:latin typeface="Times New Roman" pitchFamily="18" charset="0"/>
                <a:cs typeface="Times New Roman" pitchFamily="18" charset="0"/>
              </a:rPr>
              <a:t>Average Temperature: </a:t>
            </a:r>
          </a:p>
          <a:p>
            <a:pPr marL="342900" lvl="0" indent="-342900">
              <a:spcBef>
                <a:spcPct val="20000"/>
              </a:spcBef>
              <a:defRPr/>
            </a:pPr>
            <a:r>
              <a:rPr lang="en-US" sz="7200" b="1" u="sng" dirty="0">
                <a:solidFill>
                  <a:schemeClr val="accent3">
                    <a:lumMod val="75000"/>
                  </a:schemeClr>
                </a:solidFill>
                <a:latin typeface="Times New Roman" pitchFamily="18" charset="0"/>
                <a:cs typeface="Times New Roman" pitchFamily="18" charset="0"/>
              </a:rPr>
              <a:t>25 °C - 43 °C</a:t>
            </a:r>
            <a:endParaRPr lang="fr-FR" sz="7200" b="1" u="sng" dirty="0">
              <a:solidFill>
                <a:schemeClr val="accent3">
                  <a:lumMod val="75000"/>
                </a:schemeClr>
              </a:solidFill>
              <a:latin typeface="Times New Roman" pitchFamily="18" charset="0"/>
              <a:cs typeface="Times New Roman" pitchFamily="18" charset="0"/>
            </a:endParaRPr>
          </a:p>
        </p:txBody>
      </p:sp>
      <p:sp>
        <p:nvSpPr>
          <p:cNvPr id="12" name="Rectangle 11"/>
          <p:cNvSpPr/>
          <p:nvPr/>
        </p:nvSpPr>
        <p:spPr>
          <a:xfrm>
            <a:off x="5257800" y="1943100"/>
            <a:ext cx="2160240" cy="4247317"/>
          </a:xfrm>
          <a:prstGeom prst="rect">
            <a:avLst/>
          </a:prstGeom>
        </p:spPr>
        <p:txBody>
          <a:bodyPr wrap="square">
            <a:spAutoFit/>
          </a:bodyPr>
          <a:lstStyle/>
          <a:p>
            <a:pPr fontAlgn="base">
              <a:lnSpc>
                <a:spcPct val="150000"/>
              </a:lnSpc>
              <a:spcBef>
                <a:spcPct val="0"/>
              </a:spcBef>
              <a:spcAft>
                <a:spcPct val="0"/>
              </a:spcAft>
            </a:pPr>
            <a:r>
              <a:rPr lang="it-IT" b="1" u="sng" dirty="0">
                <a:solidFill>
                  <a:srgbClr val="002060"/>
                </a:solidFill>
                <a:latin typeface="Times New Roman" pitchFamily="18" charset="0"/>
                <a:cs typeface="Times New Roman" pitchFamily="18" charset="0"/>
              </a:rPr>
              <a:t>GDP per capita: </a:t>
            </a:r>
            <a:r>
              <a:rPr lang="it-IT" b="1" u="sng" dirty="0">
                <a:solidFill>
                  <a:schemeClr val="accent3">
                    <a:lumMod val="75000"/>
                  </a:schemeClr>
                </a:solidFill>
                <a:latin typeface="Times New Roman" pitchFamily="18" charset="0"/>
                <a:cs typeface="Times New Roman" pitchFamily="18" charset="0"/>
              </a:rPr>
              <a:t>$1,597 USD</a:t>
            </a:r>
          </a:p>
          <a:p>
            <a:pPr fontAlgn="base">
              <a:lnSpc>
                <a:spcPct val="150000"/>
              </a:lnSpc>
              <a:spcBef>
                <a:spcPct val="0"/>
              </a:spcBef>
              <a:spcAft>
                <a:spcPct val="0"/>
              </a:spcAft>
            </a:pPr>
            <a:endParaRPr lang="it-IT" b="1" u="sng" dirty="0">
              <a:solidFill>
                <a:schemeClr val="accent3">
                  <a:lumMod val="75000"/>
                </a:schemeClr>
              </a:solidFill>
              <a:latin typeface="Times New Roman" pitchFamily="18" charset="0"/>
              <a:cs typeface="Times New Roman" pitchFamily="18" charset="0"/>
            </a:endParaRPr>
          </a:p>
          <a:p>
            <a:pPr fontAlgn="base">
              <a:lnSpc>
                <a:spcPct val="150000"/>
              </a:lnSpc>
              <a:spcBef>
                <a:spcPct val="0"/>
              </a:spcBef>
              <a:spcAft>
                <a:spcPct val="0"/>
              </a:spcAft>
            </a:pPr>
            <a:r>
              <a:rPr lang="en-US" b="1" u="sng" dirty="0">
                <a:solidFill>
                  <a:srgbClr val="002060"/>
                </a:solidFill>
                <a:latin typeface="Times New Roman" pitchFamily="18" charset="0"/>
                <a:cs typeface="Times New Roman" pitchFamily="18" charset="0"/>
              </a:rPr>
              <a:t>Major Investor Countries: </a:t>
            </a:r>
          </a:p>
          <a:p>
            <a:pPr fontAlgn="base">
              <a:lnSpc>
                <a:spcPct val="150000"/>
              </a:lnSpc>
              <a:spcBef>
                <a:spcPct val="0"/>
              </a:spcBef>
              <a:spcAft>
                <a:spcPct val="0"/>
              </a:spcAft>
            </a:pPr>
            <a:r>
              <a:rPr lang="en-US" b="1" u="sng" dirty="0">
                <a:solidFill>
                  <a:schemeClr val="accent3">
                    <a:lumMod val="75000"/>
                  </a:schemeClr>
                </a:solidFill>
                <a:latin typeface="Times New Roman" pitchFamily="18" charset="0"/>
                <a:cs typeface="Times New Roman" pitchFamily="18" charset="0"/>
              </a:rPr>
              <a:t>China, Gulf countries, Ethiopia, Turkey, France, United States of America, etc...</a:t>
            </a:r>
            <a:endParaRPr lang="fr-FR" b="1" u="sng" dirty="0">
              <a:solidFill>
                <a:schemeClr val="accent3">
                  <a:lumMod val="75000"/>
                </a:schemeClr>
              </a:solidFill>
              <a:latin typeface="Times New Roman" pitchFamily="18" charset="0"/>
              <a:cs typeface="Times New Roman" pitchFamily="18" charset="0"/>
            </a:endParaRPr>
          </a:p>
        </p:txBody>
      </p:sp>
      <p:pic>
        <p:nvPicPr>
          <p:cNvPr id="5" name="Image 4">
            <a:extLst>
              <a:ext uri="{FF2B5EF4-FFF2-40B4-BE49-F238E27FC236}">
                <a16:creationId xmlns:a16="http://schemas.microsoft.com/office/drawing/2014/main" id="{C1E2AC80-3830-98A3-39D2-4069953A9E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54050" y="1010265"/>
            <a:ext cx="7810500" cy="4389790"/>
          </a:xfrm>
          <a:prstGeom prst="rect">
            <a:avLst/>
          </a:prstGeom>
        </p:spPr>
      </p:pic>
      <p:pic>
        <p:nvPicPr>
          <p:cNvPr id="6" name="Image 5">
            <a:extLst>
              <a:ext uri="{FF2B5EF4-FFF2-40B4-BE49-F238E27FC236}">
                <a16:creationId xmlns:a16="http://schemas.microsoft.com/office/drawing/2014/main" id="{3D5F8A18-34C4-12D6-97D5-D5AFA0CAD6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800" y="5831498"/>
            <a:ext cx="6637346" cy="441740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187982"/>
            <a:ext cx="9192350" cy="11013850"/>
            <a:chOff x="0" y="0"/>
            <a:chExt cx="8585708" cy="10287000"/>
          </a:xfrm>
        </p:grpSpPr>
        <p:sp>
          <p:nvSpPr>
            <p:cNvPr id="3" name="Freeform 3"/>
            <p:cNvSpPr/>
            <p:nvPr/>
          </p:nvSpPr>
          <p:spPr>
            <a:xfrm>
              <a:off x="0" y="0"/>
              <a:ext cx="8585708" cy="10286999"/>
            </a:xfrm>
            <a:custGeom>
              <a:avLst/>
              <a:gdLst/>
              <a:ahLst/>
              <a:cxnLst/>
              <a:rect l="l" t="t" r="r" b="b"/>
              <a:pathLst>
                <a:path w="8585708" h="10286999">
                  <a:moveTo>
                    <a:pt x="8585708" y="762"/>
                  </a:moveTo>
                  <a:cubicBezTo>
                    <a:pt x="8581644" y="20447"/>
                    <a:pt x="8577961" y="40132"/>
                    <a:pt x="8573515" y="59690"/>
                  </a:cubicBezTo>
                  <a:cubicBezTo>
                    <a:pt x="8478138" y="485521"/>
                    <a:pt x="8382634" y="911225"/>
                    <a:pt x="8287258" y="1337056"/>
                  </a:cubicBezTo>
                  <a:cubicBezTo>
                    <a:pt x="8146288" y="1966722"/>
                    <a:pt x="8005699" y="2596388"/>
                    <a:pt x="7864602" y="3225927"/>
                  </a:cubicBezTo>
                  <a:cubicBezTo>
                    <a:pt x="7691247" y="3999103"/>
                    <a:pt x="7517384" y="4772152"/>
                    <a:pt x="7344029" y="5545328"/>
                  </a:cubicBezTo>
                  <a:cubicBezTo>
                    <a:pt x="7194677" y="6211443"/>
                    <a:pt x="7045579" y="6877558"/>
                    <a:pt x="6896354" y="7543800"/>
                  </a:cubicBezTo>
                  <a:cubicBezTo>
                    <a:pt x="6765290" y="8129016"/>
                    <a:pt x="6634480" y="8714105"/>
                    <a:pt x="6503162" y="9299194"/>
                  </a:cubicBezTo>
                  <a:cubicBezTo>
                    <a:pt x="6429375" y="9628250"/>
                    <a:pt x="6354953" y="9957181"/>
                    <a:pt x="6280785" y="10286237"/>
                  </a:cubicBezTo>
                  <a:cubicBezTo>
                    <a:pt x="4199382" y="10286237"/>
                    <a:pt x="2118106" y="10286110"/>
                    <a:pt x="36830" y="10286999"/>
                  </a:cubicBezTo>
                  <a:cubicBezTo>
                    <a:pt x="6731" y="10286999"/>
                    <a:pt x="0" y="10280268"/>
                    <a:pt x="0" y="10250043"/>
                  </a:cubicBezTo>
                  <a:cubicBezTo>
                    <a:pt x="762" y="6845681"/>
                    <a:pt x="762" y="3441319"/>
                    <a:pt x="0" y="36957"/>
                  </a:cubicBezTo>
                  <a:cubicBezTo>
                    <a:pt x="0" y="6731"/>
                    <a:pt x="6731" y="0"/>
                    <a:pt x="36830" y="0"/>
                  </a:cubicBezTo>
                  <a:cubicBezTo>
                    <a:pt x="2886456" y="762"/>
                    <a:pt x="5736082" y="762"/>
                    <a:pt x="8585708" y="762"/>
                  </a:cubicBezTo>
                  <a:close/>
                </a:path>
              </a:pathLst>
            </a:custGeom>
            <a:solidFill>
              <a:srgbClr val="806B68"/>
            </a:solidFill>
            <a:ln w="12700">
              <a:solidFill>
                <a:srgbClr val="000000"/>
              </a:solidFill>
            </a:ln>
          </p:spPr>
        </p:sp>
      </p:grpSp>
      <p:grpSp>
        <p:nvGrpSpPr>
          <p:cNvPr id="4" name="Group 4"/>
          <p:cNvGrpSpPr>
            <a:grpSpLocks noChangeAspect="1"/>
          </p:cNvGrpSpPr>
          <p:nvPr/>
        </p:nvGrpSpPr>
        <p:grpSpPr>
          <a:xfrm>
            <a:off x="865700" y="1028700"/>
            <a:ext cx="6868566" cy="8229600"/>
            <a:chOff x="0" y="0"/>
            <a:chExt cx="8585708" cy="10287000"/>
          </a:xfrm>
        </p:grpSpPr>
        <p:sp>
          <p:nvSpPr>
            <p:cNvPr id="5" name="Freeform 5"/>
            <p:cNvSpPr/>
            <p:nvPr/>
          </p:nvSpPr>
          <p:spPr>
            <a:xfrm>
              <a:off x="0" y="0"/>
              <a:ext cx="8585708" cy="10286999"/>
            </a:xfrm>
            <a:custGeom>
              <a:avLst/>
              <a:gdLst/>
              <a:ahLst/>
              <a:cxnLst/>
              <a:rect l="l" t="t" r="r" b="b"/>
              <a:pathLst>
                <a:path w="8585708" h="10286999">
                  <a:moveTo>
                    <a:pt x="8585708" y="762"/>
                  </a:moveTo>
                  <a:cubicBezTo>
                    <a:pt x="8581644" y="20447"/>
                    <a:pt x="8577961" y="40132"/>
                    <a:pt x="8573515" y="59690"/>
                  </a:cubicBezTo>
                  <a:cubicBezTo>
                    <a:pt x="8478138" y="485521"/>
                    <a:pt x="8382634" y="911225"/>
                    <a:pt x="8287258" y="1337056"/>
                  </a:cubicBezTo>
                  <a:cubicBezTo>
                    <a:pt x="8146288" y="1966722"/>
                    <a:pt x="8005699" y="2596388"/>
                    <a:pt x="7864602" y="3225927"/>
                  </a:cubicBezTo>
                  <a:cubicBezTo>
                    <a:pt x="7691247" y="3999103"/>
                    <a:pt x="7517384" y="4772152"/>
                    <a:pt x="7344029" y="5545328"/>
                  </a:cubicBezTo>
                  <a:cubicBezTo>
                    <a:pt x="7194677" y="6211443"/>
                    <a:pt x="7045579" y="6877558"/>
                    <a:pt x="6896354" y="7543800"/>
                  </a:cubicBezTo>
                  <a:cubicBezTo>
                    <a:pt x="6765290" y="8129016"/>
                    <a:pt x="6634480" y="8714105"/>
                    <a:pt x="6503162" y="9299194"/>
                  </a:cubicBezTo>
                  <a:cubicBezTo>
                    <a:pt x="6429375" y="9628250"/>
                    <a:pt x="6354953" y="9957181"/>
                    <a:pt x="6280785" y="10286237"/>
                  </a:cubicBezTo>
                  <a:cubicBezTo>
                    <a:pt x="4199382" y="10286237"/>
                    <a:pt x="2118106" y="10286110"/>
                    <a:pt x="36830" y="10286999"/>
                  </a:cubicBezTo>
                  <a:cubicBezTo>
                    <a:pt x="6731" y="10286999"/>
                    <a:pt x="0" y="10280268"/>
                    <a:pt x="0" y="10250043"/>
                  </a:cubicBezTo>
                  <a:cubicBezTo>
                    <a:pt x="762" y="6845681"/>
                    <a:pt x="762" y="3441319"/>
                    <a:pt x="0" y="36957"/>
                  </a:cubicBezTo>
                  <a:cubicBezTo>
                    <a:pt x="0" y="6731"/>
                    <a:pt x="6731" y="0"/>
                    <a:pt x="36830" y="0"/>
                  </a:cubicBezTo>
                  <a:cubicBezTo>
                    <a:pt x="2886456" y="762"/>
                    <a:pt x="5736082" y="762"/>
                    <a:pt x="8585708" y="762"/>
                  </a:cubicBezTo>
                  <a:close/>
                </a:path>
              </a:pathLst>
            </a:custGeom>
            <a:blipFill>
              <a:blip r:embed="rId2" cstate="print"/>
              <a:stretch>
                <a:fillRect l="-13072" r="-20983"/>
              </a:stretch>
            </a:blipFill>
          </p:spPr>
        </p:sp>
      </p:grpSp>
      <p:sp>
        <p:nvSpPr>
          <p:cNvPr id="6" name="TextBox 6"/>
          <p:cNvSpPr txBox="1"/>
          <p:nvPr/>
        </p:nvSpPr>
        <p:spPr>
          <a:xfrm>
            <a:off x="9192350" y="1338263"/>
            <a:ext cx="8638450" cy="6155531"/>
          </a:xfrm>
          <a:prstGeom prst="rect">
            <a:avLst/>
          </a:prstGeom>
        </p:spPr>
        <p:txBody>
          <a:bodyPr wrap="square" lIns="0" tIns="0" rIns="0" bIns="0" rtlCol="0" anchor="t">
            <a:spAutoFit/>
          </a:bodyPr>
          <a:lstStyle/>
          <a:p>
            <a:pPr marL="582925" lvl="1" indent="-291463" algn="just">
              <a:lnSpc>
                <a:spcPts val="3239"/>
              </a:lnSpc>
              <a:buFont typeface="Arial"/>
              <a:buChar char="•"/>
            </a:pPr>
            <a:r>
              <a:rPr lang="fr-FR" sz="2699" dirty="0">
                <a:solidFill>
                  <a:srgbClr val="000000"/>
                </a:solidFill>
                <a:latin typeface="Book Antiqua" panose="02040602050305030304" pitchFamily="18" charset="0"/>
              </a:rPr>
              <a:t>A positive </a:t>
            </a:r>
            <a:r>
              <a:rPr lang="fr-FR" sz="2699" dirty="0" err="1">
                <a:solidFill>
                  <a:srgbClr val="000000"/>
                </a:solidFill>
                <a:latin typeface="Book Antiqua" panose="02040602050305030304" pitchFamily="18" charset="0"/>
              </a:rPr>
              <a:t>development</a:t>
            </a:r>
            <a:r>
              <a:rPr lang="fr-FR" sz="2699" dirty="0">
                <a:solidFill>
                  <a:srgbClr val="000000"/>
                </a:solidFill>
                <a:latin typeface="Book Antiqua" panose="02040602050305030304" pitchFamily="18" charset="0"/>
              </a:rPr>
              <a:t> in </a:t>
            </a:r>
            <a:r>
              <a:rPr lang="fr-FR" sz="2699" dirty="0" err="1">
                <a:solidFill>
                  <a:srgbClr val="000000"/>
                </a:solidFill>
                <a:latin typeface="Book Antiqua" panose="02040602050305030304" pitchFamily="18" charset="0"/>
              </a:rPr>
              <a:t>Djibouti's</a:t>
            </a:r>
            <a:r>
              <a:rPr lang="fr-FR" sz="2699" dirty="0">
                <a:solidFill>
                  <a:srgbClr val="000000"/>
                </a:solidFill>
                <a:latin typeface="Book Antiqua" panose="02040602050305030304" pitchFamily="18" charset="0"/>
              </a:rPr>
              <a:t> </a:t>
            </a:r>
            <a:r>
              <a:rPr lang="fr-FR" sz="2699" dirty="0" err="1">
                <a:solidFill>
                  <a:srgbClr val="000000"/>
                </a:solidFill>
                <a:latin typeface="Book Antiqua" panose="02040602050305030304" pitchFamily="18" charset="0"/>
              </a:rPr>
              <a:t>connectivity</a:t>
            </a:r>
            <a:r>
              <a:rPr lang="fr-FR" sz="2699" dirty="0">
                <a:solidFill>
                  <a:srgbClr val="000000"/>
                </a:solidFill>
                <a:latin typeface="Book Antiqua" panose="02040602050305030304" pitchFamily="18" charset="0"/>
              </a:rPr>
              <a:t> over the last 10 </a:t>
            </a:r>
            <a:r>
              <a:rPr lang="fr-FR" sz="2699" dirty="0" err="1">
                <a:solidFill>
                  <a:srgbClr val="000000"/>
                </a:solidFill>
                <a:latin typeface="Book Antiqua" panose="02040602050305030304" pitchFamily="18" charset="0"/>
              </a:rPr>
              <a:t>years</a:t>
            </a:r>
            <a:r>
              <a:rPr lang="fr-FR" sz="2699" dirty="0">
                <a:solidFill>
                  <a:srgbClr val="000000"/>
                </a:solidFill>
                <a:latin typeface="Book Antiqua" panose="02040602050305030304" pitchFamily="18" charset="0"/>
              </a:rPr>
              <a:t>: In addition to the national </a:t>
            </a:r>
            <a:r>
              <a:rPr lang="fr-FR" sz="2699" dirty="0" err="1">
                <a:solidFill>
                  <a:srgbClr val="000000"/>
                </a:solidFill>
                <a:latin typeface="Book Antiqua" panose="02040602050305030304" pitchFamily="18" charset="0"/>
              </a:rPr>
              <a:t>airline</a:t>
            </a:r>
            <a:r>
              <a:rPr lang="fr-FR" sz="2699" dirty="0">
                <a:solidFill>
                  <a:srgbClr val="000000"/>
                </a:solidFill>
                <a:latin typeface="Book Antiqua" panose="02040602050305030304" pitchFamily="18" charset="0"/>
              </a:rPr>
              <a:t> Air Djibouti, </a:t>
            </a:r>
            <a:r>
              <a:rPr lang="fr-FR" sz="2699" dirty="0" err="1">
                <a:solidFill>
                  <a:srgbClr val="000000"/>
                </a:solidFill>
                <a:latin typeface="Book Antiqua" panose="02040602050305030304" pitchFamily="18" charset="0"/>
              </a:rPr>
              <a:t>there</a:t>
            </a:r>
            <a:r>
              <a:rPr lang="fr-FR" sz="2699" dirty="0">
                <a:solidFill>
                  <a:srgbClr val="000000"/>
                </a:solidFill>
                <a:latin typeface="Book Antiqua" panose="02040602050305030304" pitchFamily="18" charset="0"/>
              </a:rPr>
              <a:t> are </a:t>
            </a:r>
            <a:r>
              <a:rPr lang="fr-FR" sz="2699" dirty="0" err="1">
                <a:solidFill>
                  <a:srgbClr val="000000"/>
                </a:solidFill>
                <a:latin typeface="Book Antiqua" panose="02040602050305030304" pitchFamily="18" charset="0"/>
              </a:rPr>
              <a:t>currently</a:t>
            </a:r>
            <a:r>
              <a:rPr lang="fr-FR" sz="2699" dirty="0">
                <a:solidFill>
                  <a:srgbClr val="000000"/>
                </a:solidFill>
                <a:latin typeface="Book Antiqua" panose="02040602050305030304" pitchFamily="18" charset="0"/>
              </a:rPr>
              <a:t> 6 international </a:t>
            </a:r>
            <a:r>
              <a:rPr lang="fr-FR" sz="2699" dirty="0" err="1">
                <a:solidFill>
                  <a:srgbClr val="000000"/>
                </a:solidFill>
                <a:latin typeface="Book Antiqua" panose="02040602050305030304" pitchFamily="18" charset="0"/>
              </a:rPr>
              <a:t>airlines</a:t>
            </a:r>
            <a:r>
              <a:rPr lang="fr-FR" sz="2699" dirty="0">
                <a:solidFill>
                  <a:srgbClr val="000000"/>
                </a:solidFill>
                <a:latin typeface="Book Antiqua" panose="02040602050305030304" pitchFamily="18" charset="0"/>
              </a:rPr>
              <a:t>, </a:t>
            </a:r>
            <a:r>
              <a:rPr lang="fr-FR" sz="2699" dirty="0" err="1">
                <a:solidFill>
                  <a:srgbClr val="000000"/>
                </a:solidFill>
                <a:latin typeface="Book Antiqua" panose="02040602050305030304" pitchFamily="18" charset="0"/>
              </a:rPr>
              <a:t>including</a:t>
            </a:r>
            <a:r>
              <a:rPr lang="fr-FR" sz="2699" dirty="0">
                <a:solidFill>
                  <a:srgbClr val="000000"/>
                </a:solidFill>
                <a:latin typeface="Book Antiqua" panose="02040602050305030304" pitchFamily="18" charset="0"/>
              </a:rPr>
              <a:t> Air France, Turkish Airlines, Ethiopian Airlines, Qatar Airways, Fly </a:t>
            </a:r>
            <a:r>
              <a:rPr lang="fr-FR" sz="2699" dirty="0" err="1">
                <a:solidFill>
                  <a:srgbClr val="000000"/>
                </a:solidFill>
                <a:latin typeface="Book Antiqua" panose="02040602050305030304" pitchFamily="18" charset="0"/>
              </a:rPr>
              <a:t>Dubai</a:t>
            </a:r>
            <a:r>
              <a:rPr lang="fr-FR" sz="2699" dirty="0">
                <a:solidFill>
                  <a:srgbClr val="000000"/>
                </a:solidFill>
                <a:latin typeface="Book Antiqua" panose="02040602050305030304" pitchFamily="18" charset="0"/>
              </a:rPr>
              <a:t>, </a:t>
            </a:r>
            <a:r>
              <a:rPr lang="fr-FR" sz="2699" dirty="0" err="1">
                <a:solidFill>
                  <a:srgbClr val="000000"/>
                </a:solidFill>
                <a:latin typeface="Book Antiqua" panose="02040602050305030304" pitchFamily="18" charset="0"/>
              </a:rPr>
              <a:t>Flynas</a:t>
            </a:r>
            <a:r>
              <a:rPr lang="fr-FR" sz="2699" dirty="0">
                <a:solidFill>
                  <a:srgbClr val="000000"/>
                </a:solidFill>
                <a:latin typeface="Book Antiqua" panose="02040602050305030304" pitchFamily="18" charset="0"/>
              </a:rPr>
              <a:t> </a:t>
            </a:r>
            <a:r>
              <a:rPr lang="fr-FR" sz="2699" dirty="0" err="1">
                <a:solidFill>
                  <a:srgbClr val="000000"/>
                </a:solidFill>
                <a:latin typeface="Book Antiqua" panose="02040602050305030304" pitchFamily="18" charset="0"/>
              </a:rPr>
              <a:t>which</a:t>
            </a:r>
            <a:r>
              <a:rPr lang="fr-FR" sz="2699" dirty="0">
                <a:solidFill>
                  <a:srgbClr val="000000"/>
                </a:solidFill>
                <a:latin typeface="Book Antiqua" panose="02040602050305030304" pitchFamily="18" charset="0"/>
              </a:rPr>
              <a:t> serve Djibouti </a:t>
            </a:r>
            <a:r>
              <a:rPr lang="fr-FR" sz="2699" dirty="0" err="1">
                <a:solidFill>
                  <a:srgbClr val="000000"/>
                </a:solidFill>
                <a:latin typeface="Book Antiqua" panose="02040602050305030304" pitchFamily="18" charset="0"/>
              </a:rPr>
              <a:t>with</a:t>
            </a:r>
            <a:r>
              <a:rPr lang="fr-FR" sz="2699" dirty="0">
                <a:solidFill>
                  <a:srgbClr val="000000"/>
                </a:solidFill>
                <a:latin typeface="Book Antiqua" panose="02040602050305030304" pitchFamily="18" charset="0"/>
              </a:rPr>
              <a:t> direct </a:t>
            </a:r>
            <a:r>
              <a:rPr lang="fr-FR" sz="2699" dirty="0" err="1">
                <a:solidFill>
                  <a:srgbClr val="000000"/>
                </a:solidFill>
                <a:latin typeface="Book Antiqua" panose="02040602050305030304" pitchFamily="18" charset="0"/>
              </a:rPr>
              <a:t>flights</a:t>
            </a:r>
            <a:r>
              <a:rPr lang="fr-FR" sz="2699" dirty="0">
                <a:solidFill>
                  <a:srgbClr val="000000"/>
                </a:solidFill>
                <a:latin typeface="Book Antiqua" panose="02040602050305030304" pitchFamily="18" charset="0"/>
              </a:rPr>
              <a:t> to </a:t>
            </a:r>
            <a:r>
              <a:rPr lang="fr-FR" sz="2699" dirty="0" err="1">
                <a:solidFill>
                  <a:srgbClr val="000000"/>
                </a:solidFill>
                <a:latin typeface="Book Antiqua" panose="02040602050305030304" pitchFamily="18" charset="0"/>
              </a:rPr>
              <a:t>several</a:t>
            </a:r>
            <a:r>
              <a:rPr lang="fr-FR" sz="2699" dirty="0">
                <a:solidFill>
                  <a:srgbClr val="000000"/>
                </a:solidFill>
                <a:latin typeface="Book Antiqua" panose="02040602050305030304" pitchFamily="18" charset="0"/>
              </a:rPr>
              <a:t> </a:t>
            </a:r>
            <a:r>
              <a:rPr lang="fr-FR" sz="2699" dirty="0" err="1">
                <a:solidFill>
                  <a:srgbClr val="000000"/>
                </a:solidFill>
                <a:latin typeface="Book Antiqua" panose="02040602050305030304" pitchFamily="18" charset="0"/>
              </a:rPr>
              <a:t>cities</a:t>
            </a:r>
            <a:r>
              <a:rPr lang="fr-FR" sz="2699" dirty="0">
                <a:solidFill>
                  <a:srgbClr val="000000"/>
                </a:solidFill>
                <a:latin typeface="Book Antiqua" panose="02040602050305030304" pitchFamily="18" charset="0"/>
              </a:rPr>
              <a:t> </a:t>
            </a:r>
            <a:r>
              <a:rPr lang="fr-FR" sz="2699" dirty="0" err="1">
                <a:solidFill>
                  <a:srgbClr val="000000"/>
                </a:solidFill>
                <a:latin typeface="Book Antiqua" panose="02040602050305030304" pitchFamily="18" charset="0"/>
              </a:rPr>
              <a:t>such</a:t>
            </a:r>
            <a:r>
              <a:rPr lang="fr-FR" sz="2699" dirty="0">
                <a:solidFill>
                  <a:srgbClr val="000000"/>
                </a:solidFill>
                <a:latin typeface="Book Antiqua" panose="02040602050305030304" pitchFamily="18" charset="0"/>
              </a:rPr>
              <a:t> as (Paris, Istanbul, Doha, </a:t>
            </a:r>
            <a:r>
              <a:rPr lang="fr-FR" sz="2699" dirty="0" err="1">
                <a:solidFill>
                  <a:srgbClr val="000000"/>
                </a:solidFill>
                <a:latin typeface="Book Antiqua" panose="02040602050305030304" pitchFamily="18" charset="0"/>
              </a:rPr>
              <a:t>Dubai</a:t>
            </a:r>
            <a:r>
              <a:rPr lang="fr-FR" sz="2699" dirty="0">
                <a:solidFill>
                  <a:srgbClr val="000000"/>
                </a:solidFill>
                <a:latin typeface="Book Antiqua" panose="02040602050305030304" pitchFamily="18" charset="0"/>
              </a:rPr>
              <a:t>, Addis </a:t>
            </a:r>
            <a:r>
              <a:rPr lang="fr-FR" sz="2699" dirty="0" err="1">
                <a:solidFill>
                  <a:srgbClr val="000000"/>
                </a:solidFill>
                <a:latin typeface="Book Antiqua" panose="02040602050305030304" pitchFamily="18" charset="0"/>
              </a:rPr>
              <a:t>Ababa</a:t>
            </a:r>
            <a:r>
              <a:rPr lang="fr-FR" sz="2699" dirty="0">
                <a:solidFill>
                  <a:srgbClr val="000000"/>
                </a:solidFill>
                <a:latin typeface="Book Antiqua" panose="02040602050305030304" pitchFamily="18" charset="0"/>
              </a:rPr>
              <a:t>, </a:t>
            </a:r>
            <a:r>
              <a:rPr lang="fr-FR" sz="2699" dirty="0" err="1">
                <a:solidFill>
                  <a:srgbClr val="000000"/>
                </a:solidFill>
                <a:latin typeface="Book Antiqua" panose="02040602050305030304" pitchFamily="18" charset="0"/>
              </a:rPr>
              <a:t>Jeddah</a:t>
            </a:r>
            <a:r>
              <a:rPr lang="fr-FR" sz="2699" dirty="0">
                <a:solidFill>
                  <a:srgbClr val="000000"/>
                </a:solidFill>
                <a:latin typeface="Book Antiqua" panose="02040602050305030304" pitchFamily="18" charset="0"/>
              </a:rPr>
              <a:t>). </a:t>
            </a:r>
            <a:r>
              <a:rPr lang="fr-FR" sz="2699" dirty="0" err="1">
                <a:solidFill>
                  <a:srgbClr val="000000"/>
                </a:solidFill>
                <a:latin typeface="Book Antiqua" panose="02040602050305030304" pitchFamily="18" charset="0"/>
              </a:rPr>
              <a:t>Other</a:t>
            </a:r>
            <a:r>
              <a:rPr lang="fr-FR" sz="2699" dirty="0">
                <a:solidFill>
                  <a:srgbClr val="000000"/>
                </a:solidFill>
                <a:latin typeface="Book Antiqua" panose="02040602050305030304" pitchFamily="18" charset="0"/>
              </a:rPr>
              <a:t> </a:t>
            </a:r>
            <a:r>
              <a:rPr lang="fr-FR" sz="2699" dirty="0" err="1">
                <a:solidFill>
                  <a:srgbClr val="000000"/>
                </a:solidFill>
                <a:latin typeface="Book Antiqua" panose="02040602050305030304" pitchFamily="18" charset="0"/>
              </a:rPr>
              <a:t>airlines</a:t>
            </a:r>
            <a:r>
              <a:rPr lang="fr-FR" sz="2699" dirty="0">
                <a:solidFill>
                  <a:srgbClr val="000000"/>
                </a:solidFill>
                <a:latin typeface="Book Antiqua" panose="02040602050305030304" pitchFamily="18" charset="0"/>
              </a:rPr>
              <a:t> </a:t>
            </a:r>
            <a:r>
              <a:rPr lang="fr-FR" sz="2699" dirty="0" err="1">
                <a:solidFill>
                  <a:srgbClr val="000000"/>
                </a:solidFill>
                <a:latin typeface="Book Antiqua" panose="02040602050305030304" pitchFamily="18" charset="0"/>
              </a:rPr>
              <a:t>will</a:t>
            </a:r>
            <a:r>
              <a:rPr lang="fr-FR" sz="2699" dirty="0">
                <a:solidFill>
                  <a:srgbClr val="000000"/>
                </a:solidFill>
                <a:latin typeface="Book Antiqua" panose="02040602050305030304" pitchFamily="18" charset="0"/>
              </a:rPr>
              <a:t> </a:t>
            </a:r>
            <a:r>
              <a:rPr lang="fr-FR" sz="2699" dirty="0" err="1">
                <a:solidFill>
                  <a:srgbClr val="000000"/>
                </a:solidFill>
                <a:latin typeface="Book Antiqua" panose="02040602050305030304" pitchFamily="18" charset="0"/>
              </a:rPr>
              <a:t>be</a:t>
            </a:r>
            <a:r>
              <a:rPr lang="fr-FR" sz="2699" dirty="0">
                <a:solidFill>
                  <a:srgbClr val="000000"/>
                </a:solidFill>
                <a:latin typeface="Book Antiqua" panose="02040602050305030304" pitchFamily="18" charset="0"/>
              </a:rPr>
              <a:t> </a:t>
            </a:r>
            <a:r>
              <a:rPr lang="fr-FR" sz="2699" dirty="0" err="1">
                <a:solidFill>
                  <a:srgbClr val="000000"/>
                </a:solidFill>
                <a:latin typeface="Book Antiqua" panose="02040602050305030304" pitchFamily="18" charset="0"/>
              </a:rPr>
              <a:t>operational</a:t>
            </a:r>
            <a:r>
              <a:rPr lang="fr-FR" sz="2699" dirty="0">
                <a:solidFill>
                  <a:srgbClr val="000000"/>
                </a:solidFill>
                <a:latin typeface="Book Antiqua" panose="02040602050305030304" pitchFamily="18" charset="0"/>
              </a:rPr>
              <a:t> </a:t>
            </a:r>
            <a:r>
              <a:rPr lang="fr-FR" sz="2699" dirty="0" err="1">
                <a:solidFill>
                  <a:srgbClr val="000000"/>
                </a:solidFill>
                <a:latin typeface="Book Antiqua" panose="02040602050305030304" pitchFamily="18" charset="0"/>
              </a:rPr>
              <a:t>soon</a:t>
            </a:r>
            <a:r>
              <a:rPr lang="fr-FR" sz="2699" dirty="0">
                <a:solidFill>
                  <a:srgbClr val="000000"/>
                </a:solidFill>
                <a:latin typeface="Book Antiqua" panose="02040602050305030304" pitchFamily="18" charset="0"/>
              </a:rPr>
              <a:t>.</a:t>
            </a:r>
          </a:p>
          <a:p>
            <a:pPr marL="582925" lvl="1" indent="-291463" algn="just">
              <a:lnSpc>
                <a:spcPts val="3239"/>
              </a:lnSpc>
              <a:buFont typeface="Arial"/>
              <a:buChar char="•"/>
            </a:pPr>
            <a:endParaRPr lang="en-US" sz="2699" dirty="0">
              <a:solidFill>
                <a:srgbClr val="000000"/>
              </a:solidFill>
              <a:latin typeface="Book Antiqua" panose="02040602050305030304" pitchFamily="18" charset="0"/>
            </a:endParaRPr>
          </a:p>
          <a:p>
            <a:pPr marL="582925" lvl="1" indent="-291463" algn="just">
              <a:lnSpc>
                <a:spcPts val="3239"/>
              </a:lnSpc>
              <a:buFont typeface="Arial"/>
              <a:buChar char="•"/>
            </a:pPr>
            <a:r>
              <a:rPr lang="en-US" sz="2699" dirty="0">
                <a:solidFill>
                  <a:srgbClr val="000000"/>
                </a:solidFill>
                <a:latin typeface="Book Antiqua" panose="02040602050305030304" pitchFamily="18" charset="0"/>
              </a:rPr>
              <a:t>In January 2018, Djibouti introduced an electronic visa system and reduced visa fees from USD 80 to USD 10.</a:t>
            </a:r>
          </a:p>
          <a:p>
            <a:pPr marL="582925" lvl="1" indent="-291463" algn="just">
              <a:lnSpc>
                <a:spcPts val="3239"/>
              </a:lnSpc>
              <a:buFont typeface="Arial"/>
              <a:buChar char="•"/>
            </a:pPr>
            <a:endParaRPr lang="en-US" sz="2699" dirty="0">
              <a:solidFill>
                <a:srgbClr val="000000"/>
              </a:solidFill>
              <a:latin typeface="Book Antiqua" panose="02040602050305030304" pitchFamily="18" charset="0"/>
            </a:endParaRPr>
          </a:p>
          <a:p>
            <a:pPr marL="582925" lvl="1" indent="-291463" algn="just">
              <a:lnSpc>
                <a:spcPts val="3239"/>
              </a:lnSpc>
              <a:buFont typeface="Arial"/>
              <a:buChar char="•"/>
            </a:pPr>
            <a:r>
              <a:rPr lang="en-US" sz="2699" dirty="0">
                <a:solidFill>
                  <a:srgbClr val="000000"/>
                </a:solidFill>
                <a:latin typeface="Book Antiqua" panose="02040602050305030304" pitchFamily="18" charset="0"/>
              </a:rPr>
              <a:t>Project to build a new airport in </a:t>
            </a:r>
            <a:r>
              <a:rPr lang="en-US" sz="2699" dirty="0" err="1">
                <a:solidFill>
                  <a:srgbClr val="000000"/>
                </a:solidFill>
                <a:latin typeface="Book Antiqua" panose="02040602050305030304" pitchFamily="18" charset="0"/>
              </a:rPr>
              <a:t>Biidley</a:t>
            </a:r>
            <a:r>
              <a:rPr lang="en-US" sz="2699" dirty="0">
                <a:solidFill>
                  <a:srgbClr val="000000"/>
                </a:solidFill>
                <a:latin typeface="Book Antiqua" panose="02040602050305030304" pitchFamily="18"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2" name="Group 2"/>
          <p:cNvGrpSpPr/>
          <p:nvPr/>
        </p:nvGrpSpPr>
        <p:grpSpPr>
          <a:xfrm>
            <a:off x="10464012" y="-1182379"/>
            <a:ext cx="10109136" cy="11580994"/>
            <a:chOff x="0" y="0"/>
            <a:chExt cx="3130550" cy="3586348"/>
          </a:xfrm>
        </p:grpSpPr>
        <p:sp>
          <p:nvSpPr>
            <p:cNvPr id="3" name="Freeform 3"/>
            <p:cNvSpPr/>
            <p:nvPr/>
          </p:nvSpPr>
          <p:spPr>
            <a:xfrm>
              <a:off x="0" y="0"/>
              <a:ext cx="3130550" cy="3586348"/>
            </a:xfrm>
            <a:custGeom>
              <a:avLst/>
              <a:gdLst/>
              <a:ahLst/>
              <a:cxnLst/>
              <a:rect l="l" t="t" r="r" b="b"/>
              <a:pathLst>
                <a:path w="3130550" h="3586348">
                  <a:moveTo>
                    <a:pt x="0" y="1123950"/>
                  </a:moveTo>
                  <a:lnTo>
                    <a:pt x="0" y="3586348"/>
                  </a:lnTo>
                  <a:lnTo>
                    <a:pt x="3130550" y="3586348"/>
                  </a:lnTo>
                  <a:lnTo>
                    <a:pt x="3130550" y="0"/>
                  </a:lnTo>
                  <a:close/>
                </a:path>
              </a:pathLst>
            </a:custGeom>
            <a:solidFill>
              <a:srgbClr val="715F49"/>
            </a:solidFill>
          </p:spPr>
        </p:sp>
      </p:grpSp>
      <p:grpSp>
        <p:nvGrpSpPr>
          <p:cNvPr id="4" name="Group 4"/>
          <p:cNvGrpSpPr>
            <a:grpSpLocks noChangeAspect="1"/>
          </p:cNvGrpSpPr>
          <p:nvPr/>
        </p:nvGrpSpPr>
        <p:grpSpPr>
          <a:xfrm rot="-5400000">
            <a:off x="11163718" y="3823218"/>
            <a:ext cx="6533314" cy="5657850"/>
            <a:chOff x="0" y="0"/>
            <a:chExt cx="6350000" cy="5499100"/>
          </a:xfrm>
        </p:grpSpPr>
        <p:sp>
          <p:nvSpPr>
            <p:cNvPr id="5" name="Freeform 5"/>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717488"/>
            </a:solidFill>
          </p:spPr>
        </p:sp>
      </p:grpSp>
      <p:grpSp>
        <p:nvGrpSpPr>
          <p:cNvPr id="6" name="Group 6"/>
          <p:cNvGrpSpPr>
            <a:grpSpLocks noChangeAspect="1"/>
          </p:cNvGrpSpPr>
          <p:nvPr/>
        </p:nvGrpSpPr>
        <p:grpSpPr>
          <a:xfrm>
            <a:off x="9376636" y="729996"/>
            <a:ext cx="7882664" cy="8827007"/>
            <a:chOff x="0" y="0"/>
            <a:chExt cx="6350000" cy="7110730"/>
          </a:xfrm>
        </p:grpSpPr>
        <p:sp>
          <p:nvSpPr>
            <p:cNvPr id="7" name="Freeform 7"/>
            <p:cNvSpPr/>
            <p:nvPr/>
          </p:nvSpPr>
          <p:spPr>
            <a:xfrm>
              <a:off x="0" y="0"/>
              <a:ext cx="6350000" cy="7110730"/>
            </a:xfrm>
            <a:custGeom>
              <a:avLst/>
              <a:gdLst/>
              <a:ahLst/>
              <a:cxnLst/>
              <a:rect l="l" t="t" r="r" b="b"/>
              <a:pathLst>
                <a:path w="6350000" h="7110730">
                  <a:moveTo>
                    <a:pt x="6350000" y="4700270"/>
                  </a:moveTo>
                  <a:lnTo>
                    <a:pt x="0" y="7110730"/>
                  </a:lnTo>
                  <a:lnTo>
                    <a:pt x="0" y="2410460"/>
                  </a:lnTo>
                  <a:lnTo>
                    <a:pt x="6350000" y="0"/>
                  </a:lnTo>
                  <a:close/>
                </a:path>
              </a:pathLst>
            </a:custGeom>
            <a:blipFill>
              <a:blip r:embed="rId2" cstate="print"/>
              <a:stretch>
                <a:fillRect l="-63623" r="-4346"/>
              </a:stretch>
            </a:blipFill>
          </p:spPr>
        </p:sp>
      </p:grpSp>
      <p:sp>
        <p:nvSpPr>
          <p:cNvPr id="8" name="TextBox 8"/>
          <p:cNvSpPr txBox="1"/>
          <p:nvPr/>
        </p:nvSpPr>
        <p:spPr>
          <a:xfrm>
            <a:off x="381000" y="1277303"/>
            <a:ext cx="8686800" cy="6540252"/>
          </a:xfrm>
          <a:prstGeom prst="rect">
            <a:avLst/>
          </a:prstGeom>
        </p:spPr>
        <p:txBody>
          <a:bodyPr wrap="square" lIns="0" tIns="0" rIns="0" bIns="0" rtlCol="0" anchor="t">
            <a:spAutoFit/>
          </a:bodyPr>
          <a:lstStyle/>
          <a:p>
            <a:pPr algn="just">
              <a:lnSpc>
                <a:spcPts val="3037"/>
              </a:lnSpc>
            </a:pPr>
            <a:r>
              <a:rPr lang="en-US" sz="2400" dirty="0">
                <a:solidFill>
                  <a:srgbClr val="000000"/>
                </a:solidFill>
                <a:latin typeface="Book Antiqua" panose="02040602050305030304" pitchFamily="18" charset="0"/>
              </a:rPr>
              <a:t>Aware of the country's tourism potential, the Government of the Republic of Djibouti defined Tourism in 2014, in its strategic development plan for the country entitled "Djibouti Vision 2035" as a priority sector.</a:t>
            </a:r>
          </a:p>
          <a:p>
            <a:pPr algn="just">
              <a:lnSpc>
                <a:spcPts val="3037"/>
              </a:lnSpc>
            </a:pPr>
            <a:endParaRPr lang="en-US" sz="2400" dirty="0">
              <a:solidFill>
                <a:srgbClr val="000000"/>
              </a:solidFill>
              <a:latin typeface="Book Antiqua" panose="02040602050305030304" pitchFamily="18" charset="0"/>
            </a:endParaRPr>
          </a:p>
          <a:p>
            <a:pPr algn="just">
              <a:lnSpc>
                <a:spcPts val="3037"/>
              </a:lnSpc>
            </a:pPr>
            <a:r>
              <a:rPr lang="en-US" sz="2400" dirty="0">
                <a:solidFill>
                  <a:srgbClr val="000000"/>
                </a:solidFill>
                <a:latin typeface="Book Antiqua" panose="02040602050305030304" pitchFamily="18" charset="0"/>
              </a:rPr>
              <a:t>In April and June 2019, Djibouti successively adopted a new strategic orientation law for the development of tourism as well as a master plan for the development of sustainable tourism for the period 2019-2024.</a:t>
            </a:r>
          </a:p>
          <a:p>
            <a:pPr algn="just">
              <a:lnSpc>
                <a:spcPts val="3037"/>
              </a:lnSpc>
            </a:pPr>
            <a:endParaRPr lang="en-US" sz="2025" dirty="0">
              <a:solidFill>
                <a:srgbClr val="000000"/>
              </a:solidFill>
              <a:latin typeface="Open Sauce"/>
            </a:endParaRPr>
          </a:p>
          <a:p>
            <a:pPr algn="just">
              <a:lnSpc>
                <a:spcPts val="3037"/>
              </a:lnSpc>
            </a:pPr>
            <a:r>
              <a:rPr lang="en-US" sz="2400" dirty="0">
                <a:solidFill>
                  <a:srgbClr val="000000"/>
                </a:solidFill>
                <a:latin typeface="Book Antiqua" panose="02040602050305030304" pitchFamily="18" charset="0"/>
              </a:rPr>
              <a:t>Goals:</a:t>
            </a:r>
          </a:p>
          <a:p>
            <a:pPr algn="just">
              <a:lnSpc>
                <a:spcPts val="3037"/>
              </a:lnSpc>
            </a:pPr>
            <a:endParaRPr lang="en-US" sz="2400" dirty="0">
              <a:solidFill>
                <a:srgbClr val="000000"/>
              </a:solidFill>
              <a:latin typeface="Book Antiqua" panose="02040602050305030304" pitchFamily="18" charset="0"/>
            </a:endParaRPr>
          </a:p>
          <a:p>
            <a:pPr marL="437197" lvl="1" indent="-218599" algn="just">
              <a:lnSpc>
                <a:spcPts val="3037"/>
              </a:lnSpc>
              <a:buFont typeface="Arial"/>
              <a:buChar char="•"/>
            </a:pPr>
            <a:r>
              <a:rPr lang="en-US" sz="2400" dirty="0">
                <a:solidFill>
                  <a:srgbClr val="000000"/>
                </a:solidFill>
                <a:latin typeface="Book Antiqua" panose="02040602050305030304" pitchFamily="18" charset="0"/>
              </a:rPr>
              <a:t>Exploit the great potential for tourism investment as a catalyst for Djibouti’s sustainable economy;</a:t>
            </a:r>
          </a:p>
          <a:p>
            <a:pPr marL="437197" lvl="1" indent="-218599" algn="just">
              <a:lnSpc>
                <a:spcPts val="3037"/>
              </a:lnSpc>
              <a:buFont typeface="Arial"/>
              <a:buChar char="•"/>
            </a:pPr>
            <a:endParaRPr lang="en-US" sz="2400" dirty="0">
              <a:solidFill>
                <a:srgbClr val="000000"/>
              </a:solidFill>
              <a:latin typeface="Book Antiqua" panose="02040602050305030304" pitchFamily="18" charset="0"/>
            </a:endParaRPr>
          </a:p>
          <a:p>
            <a:pPr marL="437197" lvl="1" indent="-218599" algn="just">
              <a:lnSpc>
                <a:spcPts val="3037"/>
              </a:lnSpc>
              <a:buFont typeface="Arial"/>
              <a:buChar char="•"/>
            </a:pPr>
            <a:r>
              <a:rPr lang="en-US" sz="2400" dirty="0">
                <a:solidFill>
                  <a:srgbClr val="000000"/>
                </a:solidFill>
                <a:latin typeface="Book Antiqua" panose="02040602050305030304" pitchFamily="18" charset="0"/>
              </a:rPr>
              <a:t>Register the Djibouti destination at the international level by taking into account exceptional tourist sites</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940871"/>
            <a:ext cx="16031133" cy="3077766"/>
          </a:xfrm>
          <a:prstGeom prst="rect">
            <a:avLst/>
          </a:prstGeom>
        </p:spPr>
        <p:txBody>
          <a:bodyPr lIns="0" tIns="0" rIns="0" bIns="0" rtlCol="0" anchor="t">
            <a:spAutoFit/>
          </a:bodyPr>
          <a:lstStyle/>
          <a:p>
            <a:pPr algn="ctr">
              <a:lnSpc>
                <a:spcPts val="5993"/>
              </a:lnSpc>
            </a:pPr>
            <a:r>
              <a:rPr lang="en-US" sz="5399" spc="161" dirty="0">
                <a:solidFill>
                  <a:srgbClr val="FFFFFF"/>
                </a:solidFill>
                <a:latin typeface="Kollektif"/>
              </a:rPr>
              <a:t>The project to build a new Airport named  El HAJI HASSAN GOULED APTIDON airport with a capacity of 1.5 million annual passengers. Our goal is to reach 500,000 tourists per year.</a:t>
            </a:r>
          </a:p>
        </p:txBody>
      </p:sp>
      <p:sp>
        <p:nvSpPr>
          <p:cNvPr id="3" name="AutoShape 3"/>
          <p:cNvSpPr/>
          <p:nvPr/>
        </p:nvSpPr>
        <p:spPr>
          <a:xfrm>
            <a:off x="1028700" y="8873190"/>
            <a:ext cx="16230600" cy="34925"/>
          </a:xfrm>
          <a:prstGeom prst="rect">
            <a:avLst/>
          </a:prstGeom>
          <a:solidFill>
            <a:srgbClr val="FFFFFF"/>
          </a:solidFill>
        </p:spPr>
      </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879595" y="8770455"/>
            <a:ext cx="240395" cy="240395"/>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303116" y="8770455"/>
            <a:ext cx="240395" cy="240395"/>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726636" y="8770455"/>
            <a:ext cx="240395" cy="240395"/>
          </a:xfrm>
          <a:prstGeom prst="rect">
            <a:avLst/>
          </a:prstGeom>
        </p:spPr>
      </p:pic>
      <p:grpSp>
        <p:nvGrpSpPr>
          <p:cNvPr id="7" name="Group 7"/>
          <p:cNvGrpSpPr/>
          <p:nvPr/>
        </p:nvGrpSpPr>
        <p:grpSpPr>
          <a:xfrm>
            <a:off x="1488459" y="8294440"/>
            <a:ext cx="8603794" cy="1060271"/>
            <a:chOff x="0" y="0"/>
            <a:chExt cx="37355115" cy="4603380"/>
          </a:xfrm>
        </p:grpSpPr>
        <p:sp>
          <p:nvSpPr>
            <p:cNvPr id="8" name="Freeform 8"/>
            <p:cNvSpPr/>
            <p:nvPr/>
          </p:nvSpPr>
          <p:spPr>
            <a:xfrm>
              <a:off x="72390" y="72390"/>
              <a:ext cx="37210336" cy="4458600"/>
            </a:xfrm>
            <a:custGeom>
              <a:avLst/>
              <a:gdLst/>
              <a:ahLst/>
              <a:cxnLst/>
              <a:rect l="l" t="t" r="r" b="b"/>
              <a:pathLst>
                <a:path w="37210336" h="4458600">
                  <a:moveTo>
                    <a:pt x="0" y="0"/>
                  </a:moveTo>
                  <a:lnTo>
                    <a:pt x="37210336" y="0"/>
                  </a:lnTo>
                  <a:lnTo>
                    <a:pt x="37210336" y="4458600"/>
                  </a:lnTo>
                  <a:lnTo>
                    <a:pt x="0" y="4458600"/>
                  </a:lnTo>
                  <a:lnTo>
                    <a:pt x="0" y="0"/>
                  </a:lnTo>
                  <a:close/>
                </a:path>
              </a:pathLst>
            </a:custGeom>
            <a:solidFill>
              <a:srgbClr val="99B951"/>
            </a:solidFill>
          </p:spPr>
        </p:sp>
        <p:sp>
          <p:nvSpPr>
            <p:cNvPr id="9" name="Freeform 9"/>
            <p:cNvSpPr/>
            <p:nvPr/>
          </p:nvSpPr>
          <p:spPr>
            <a:xfrm>
              <a:off x="0" y="0"/>
              <a:ext cx="37355115" cy="4603379"/>
            </a:xfrm>
            <a:custGeom>
              <a:avLst/>
              <a:gdLst/>
              <a:ahLst/>
              <a:cxnLst/>
              <a:rect l="l" t="t" r="r" b="b"/>
              <a:pathLst>
                <a:path w="37355115" h="4603379">
                  <a:moveTo>
                    <a:pt x="37210333" y="4458600"/>
                  </a:moveTo>
                  <a:lnTo>
                    <a:pt x="37355115" y="4458600"/>
                  </a:lnTo>
                  <a:lnTo>
                    <a:pt x="37355115" y="4603379"/>
                  </a:lnTo>
                  <a:lnTo>
                    <a:pt x="37210333" y="4603379"/>
                  </a:lnTo>
                  <a:lnTo>
                    <a:pt x="37210333" y="4458600"/>
                  </a:lnTo>
                  <a:close/>
                  <a:moveTo>
                    <a:pt x="0" y="144780"/>
                  </a:moveTo>
                  <a:lnTo>
                    <a:pt x="144780" y="144780"/>
                  </a:lnTo>
                  <a:lnTo>
                    <a:pt x="144780" y="4458600"/>
                  </a:lnTo>
                  <a:lnTo>
                    <a:pt x="0" y="4458600"/>
                  </a:lnTo>
                  <a:lnTo>
                    <a:pt x="0" y="144780"/>
                  </a:lnTo>
                  <a:close/>
                  <a:moveTo>
                    <a:pt x="0" y="4458600"/>
                  </a:moveTo>
                  <a:lnTo>
                    <a:pt x="144780" y="4458600"/>
                  </a:lnTo>
                  <a:lnTo>
                    <a:pt x="144780" y="4603379"/>
                  </a:lnTo>
                  <a:lnTo>
                    <a:pt x="0" y="4603379"/>
                  </a:lnTo>
                  <a:lnTo>
                    <a:pt x="0" y="4458600"/>
                  </a:lnTo>
                  <a:close/>
                  <a:moveTo>
                    <a:pt x="37210333" y="144780"/>
                  </a:moveTo>
                  <a:lnTo>
                    <a:pt x="37355115" y="144780"/>
                  </a:lnTo>
                  <a:lnTo>
                    <a:pt x="37355115" y="4458600"/>
                  </a:lnTo>
                  <a:lnTo>
                    <a:pt x="37210333" y="4458600"/>
                  </a:lnTo>
                  <a:lnTo>
                    <a:pt x="37210333" y="144780"/>
                  </a:lnTo>
                  <a:close/>
                  <a:moveTo>
                    <a:pt x="144780" y="4458600"/>
                  </a:moveTo>
                  <a:lnTo>
                    <a:pt x="37210333" y="4458600"/>
                  </a:lnTo>
                  <a:lnTo>
                    <a:pt x="37210333" y="4603379"/>
                  </a:lnTo>
                  <a:lnTo>
                    <a:pt x="144780" y="4603379"/>
                  </a:lnTo>
                  <a:lnTo>
                    <a:pt x="144780" y="4458600"/>
                  </a:lnTo>
                  <a:close/>
                  <a:moveTo>
                    <a:pt x="37210333" y="0"/>
                  </a:moveTo>
                  <a:lnTo>
                    <a:pt x="37355115" y="0"/>
                  </a:lnTo>
                  <a:lnTo>
                    <a:pt x="37355115" y="144780"/>
                  </a:lnTo>
                  <a:lnTo>
                    <a:pt x="37210333" y="144780"/>
                  </a:lnTo>
                  <a:lnTo>
                    <a:pt x="37210333" y="0"/>
                  </a:lnTo>
                  <a:close/>
                  <a:moveTo>
                    <a:pt x="0" y="0"/>
                  </a:moveTo>
                  <a:lnTo>
                    <a:pt x="144780" y="0"/>
                  </a:lnTo>
                  <a:lnTo>
                    <a:pt x="144780" y="144780"/>
                  </a:lnTo>
                  <a:lnTo>
                    <a:pt x="0" y="144780"/>
                  </a:lnTo>
                  <a:lnTo>
                    <a:pt x="0" y="0"/>
                  </a:lnTo>
                  <a:close/>
                  <a:moveTo>
                    <a:pt x="144780" y="0"/>
                  </a:moveTo>
                  <a:lnTo>
                    <a:pt x="37210333" y="0"/>
                  </a:lnTo>
                  <a:lnTo>
                    <a:pt x="37210333" y="144780"/>
                  </a:lnTo>
                  <a:lnTo>
                    <a:pt x="144780" y="144780"/>
                  </a:lnTo>
                  <a:lnTo>
                    <a:pt x="144780" y="0"/>
                  </a:lnTo>
                  <a:close/>
                </a:path>
              </a:pathLst>
            </a:custGeom>
            <a:solidFill>
              <a:srgbClr val="FFFFFF"/>
            </a:solidFill>
          </p:spPr>
        </p:sp>
      </p:grpSp>
    </p:spTree>
    <p:extLst>
      <p:ext uri="{BB962C8B-B14F-4D97-AF65-F5344CB8AC3E}">
        <p14:creationId xmlns:p14="http://schemas.microsoft.com/office/powerpoint/2010/main" val="1240097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srcRect t="5772" b="11093"/>
          <a:stretch>
            <a:fillRect/>
          </a:stretch>
        </p:blipFill>
        <p:spPr>
          <a:xfrm>
            <a:off x="0" y="0"/>
            <a:ext cx="18288000" cy="10287000"/>
          </a:xfrm>
          <a:prstGeom prst="rect">
            <a:avLst/>
          </a:prstGeom>
        </p:spPr>
      </p:pic>
      <p:sp>
        <p:nvSpPr>
          <p:cNvPr id="3" name="TextBox 3"/>
          <p:cNvSpPr txBox="1"/>
          <p:nvPr/>
        </p:nvSpPr>
        <p:spPr>
          <a:xfrm>
            <a:off x="932970" y="6972300"/>
            <a:ext cx="13411200" cy="984885"/>
          </a:xfrm>
          <a:prstGeom prst="rect">
            <a:avLst/>
          </a:prstGeom>
        </p:spPr>
        <p:txBody>
          <a:bodyPr wrap="square" lIns="0" tIns="0" rIns="0" bIns="0" rtlCol="0" anchor="t">
            <a:spAutoFit/>
          </a:bodyPr>
          <a:lstStyle/>
          <a:p>
            <a:r>
              <a:rPr lang="en-US" sz="3200" b="1" dirty="0">
                <a:solidFill>
                  <a:srgbClr val="FFFF00"/>
                </a:solidFill>
                <a:latin typeface="Open Sauce Bold"/>
              </a:rPr>
              <a:t>A modern and vital railway to increase tourist arrivals, it is also the first electric line which connects two capitals in Africa (Djibouti – Addis Ababa)</a:t>
            </a:r>
            <a:endParaRPr lang="en-US" sz="6950" dirty="0">
              <a:solidFill>
                <a:srgbClr val="FFDE59"/>
              </a:solidFill>
              <a:latin typeface="Open Sauce Bold"/>
            </a:endParaRPr>
          </a:p>
        </p:txBody>
      </p:sp>
      <p:grpSp>
        <p:nvGrpSpPr>
          <p:cNvPr id="4" name="Group 4"/>
          <p:cNvGrpSpPr>
            <a:grpSpLocks noChangeAspect="1"/>
          </p:cNvGrpSpPr>
          <p:nvPr/>
        </p:nvGrpSpPr>
        <p:grpSpPr>
          <a:xfrm rot="-10800000">
            <a:off x="14344170" y="0"/>
            <a:ext cx="5830260" cy="10287000"/>
            <a:chOff x="0" y="0"/>
            <a:chExt cx="3598926" cy="6350000"/>
          </a:xfrm>
        </p:grpSpPr>
        <p:sp>
          <p:nvSpPr>
            <p:cNvPr id="5" name="Freeform 5"/>
            <p:cNvSpPr/>
            <p:nvPr/>
          </p:nvSpPr>
          <p:spPr>
            <a:xfrm>
              <a:off x="0" y="0"/>
              <a:ext cx="3598926" cy="6350000"/>
            </a:xfrm>
            <a:custGeom>
              <a:avLst/>
              <a:gdLst/>
              <a:ahLst/>
              <a:cxnLst/>
              <a:rect l="l" t="t" r="r" b="b"/>
              <a:pathLst>
                <a:path w="3598926" h="6350000">
                  <a:moveTo>
                    <a:pt x="2206625" y="3175000"/>
                  </a:moveTo>
                  <a:lnTo>
                    <a:pt x="3598926" y="6350000"/>
                  </a:lnTo>
                  <a:lnTo>
                    <a:pt x="0" y="6350000"/>
                  </a:lnTo>
                  <a:lnTo>
                    <a:pt x="0" y="0"/>
                  </a:lnTo>
                  <a:lnTo>
                    <a:pt x="3598926" y="0"/>
                  </a:lnTo>
                  <a:lnTo>
                    <a:pt x="2206625" y="3175000"/>
                  </a:lnTo>
                  <a:close/>
                </a:path>
              </a:pathLst>
            </a:custGeom>
            <a:solidFill>
              <a:srgbClr val="3F2327"/>
            </a:solidFill>
            <a:ln w="12700">
              <a:solidFill>
                <a:srgbClr val="000000"/>
              </a:solidFill>
            </a:ln>
          </p:spPr>
        </p:sp>
      </p:grpSp>
    </p:spTree>
    <p:extLst>
      <p:ext uri="{BB962C8B-B14F-4D97-AF65-F5344CB8AC3E}">
        <p14:creationId xmlns:p14="http://schemas.microsoft.com/office/powerpoint/2010/main" val="429518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5"/>
          <p:cNvGrpSpPr>
            <a:grpSpLocks noChangeAspect="1"/>
          </p:cNvGrpSpPr>
          <p:nvPr/>
        </p:nvGrpSpPr>
        <p:grpSpPr>
          <a:xfrm>
            <a:off x="10379307" y="1554225"/>
            <a:ext cx="7139181" cy="7139181"/>
            <a:chOff x="4428483" y="-307219"/>
            <a:chExt cx="3282950" cy="3282950"/>
          </a:xfrm>
        </p:grpSpPr>
        <p:sp>
          <p:nvSpPr>
            <p:cNvPr id="23" name="Freeform 6"/>
            <p:cNvSpPr/>
            <p:nvPr/>
          </p:nvSpPr>
          <p:spPr>
            <a:xfrm>
              <a:off x="4428483" y="-307219"/>
              <a:ext cx="3282950" cy="3282950"/>
            </a:xfrm>
            <a:custGeom>
              <a:avLst/>
              <a:gdLst/>
              <a:ahLst/>
              <a:cxnLst/>
              <a:rect l="l" t="t" r="r" b="b"/>
              <a:pathLst>
                <a:path w="3282950" h="3282950">
                  <a:moveTo>
                    <a:pt x="0" y="0"/>
                  </a:moveTo>
                  <a:lnTo>
                    <a:pt x="2532380" y="0"/>
                  </a:lnTo>
                  <a:cubicBezTo>
                    <a:pt x="2946400" y="0"/>
                    <a:pt x="3282950" y="336550"/>
                    <a:pt x="3282950" y="750570"/>
                  </a:cubicBezTo>
                  <a:lnTo>
                    <a:pt x="3282950" y="750570"/>
                  </a:lnTo>
                  <a:lnTo>
                    <a:pt x="3282950" y="3282950"/>
                  </a:lnTo>
                  <a:lnTo>
                    <a:pt x="3282950" y="3282950"/>
                  </a:lnTo>
                  <a:lnTo>
                    <a:pt x="0" y="3282950"/>
                  </a:lnTo>
                  <a:lnTo>
                    <a:pt x="0" y="3282950"/>
                  </a:lnTo>
                  <a:lnTo>
                    <a:pt x="0" y="0"/>
                  </a:lnTo>
                  <a:lnTo>
                    <a:pt x="0" y="0"/>
                  </a:lnTo>
                  <a:close/>
                </a:path>
              </a:pathLst>
            </a:custGeom>
            <a:blipFill>
              <a:blip r:embed="rId2" cstate="print"/>
              <a:stretch>
                <a:fillRect l="-25000" r="-25000"/>
              </a:stretch>
            </a:blipFill>
          </p:spPr>
        </p:sp>
      </p:grpSp>
      <p:sp>
        <p:nvSpPr>
          <p:cNvPr id="10" name="TextBox 10"/>
          <p:cNvSpPr txBox="1"/>
          <p:nvPr/>
        </p:nvSpPr>
        <p:spPr>
          <a:xfrm>
            <a:off x="9019580" y="4699397"/>
            <a:ext cx="248841" cy="983456"/>
          </a:xfrm>
          <a:prstGeom prst="rect">
            <a:avLst/>
          </a:prstGeom>
        </p:spPr>
        <p:txBody>
          <a:bodyPr lIns="0" tIns="0" rIns="0" bIns="0" rtlCol="0" anchor="t">
            <a:spAutoFit/>
          </a:bodyPr>
          <a:lstStyle/>
          <a:p>
            <a:pPr algn="ctr">
              <a:lnSpc>
                <a:spcPts val="7481"/>
              </a:lnSpc>
              <a:spcBef>
                <a:spcPct val="0"/>
              </a:spcBef>
            </a:pPr>
            <a:r>
              <a:rPr lang="en-US" sz="7125">
                <a:solidFill>
                  <a:srgbClr val="000000"/>
                </a:solidFill>
                <a:latin typeface="Kollektif Bold"/>
              </a:rPr>
              <a:t> </a:t>
            </a:r>
          </a:p>
        </p:txBody>
      </p:sp>
      <p:sp>
        <p:nvSpPr>
          <p:cNvPr id="11" name="TextBox 2"/>
          <p:cNvSpPr txBox="1"/>
          <p:nvPr/>
        </p:nvSpPr>
        <p:spPr>
          <a:xfrm>
            <a:off x="6248400" y="723900"/>
            <a:ext cx="7729504" cy="807080"/>
          </a:xfrm>
          <a:prstGeom prst="rect">
            <a:avLst/>
          </a:prstGeom>
        </p:spPr>
        <p:txBody>
          <a:bodyPr lIns="0" tIns="0" rIns="0" bIns="0" rtlCol="0" anchor="t">
            <a:spAutoFit/>
          </a:bodyPr>
          <a:lstStyle/>
          <a:p>
            <a:pPr algn="ctr">
              <a:lnSpc>
                <a:spcPts val="6689"/>
              </a:lnSpc>
            </a:pPr>
            <a:endParaRPr lang="en-US" sz="5574" dirty="0">
              <a:solidFill>
                <a:srgbClr val="000000"/>
              </a:solidFill>
              <a:latin typeface="Open Sauce Bold"/>
            </a:endParaRPr>
          </a:p>
        </p:txBody>
      </p:sp>
      <p:sp>
        <p:nvSpPr>
          <p:cNvPr id="4" name="ZoneTexte 3"/>
          <p:cNvSpPr txBox="1"/>
          <p:nvPr/>
        </p:nvSpPr>
        <p:spPr>
          <a:xfrm>
            <a:off x="5792198" y="309154"/>
            <a:ext cx="6952445" cy="584775"/>
          </a:xfrm>
          <a:prstGeom prst="rect">
            <a:avLst/>
          </a:prstGeom>
          <a:noFill/>
        </p:spPr>
        <p:txBody>
          <a:bodyPr wrap="square" rtlCol="0">
            <a:spAutoFit/>
          </a:bodyPr>
          <a:lstStyle/>
          <a:p>
            <a:pPr algn="ctr"/>
            <a:r>
              <a:rPr lang="en-US" sz="3200" b="1" dirty="0">
                <a:latin typeface="Book Antiqua" panose="02040602050305030304" pitchFamily="18" charset="0"/>
              </a:rPr>
              <a:t>Economic and Tourism Data</a:t>
            </a:r>
            <a:endParaRPr lang="fr-FR" sz="3200" b="1" dirty="0">
              <a:latin typeface="Book Antiqua" panose="02040602050305030304" pitchFamily="18" charset="0"/>
            </a:endParaRPr>
          </a:p>
        </p:txBody>
      </p:sp>
      <p:sp>
        <p:nvSpPr>
          <p:cNvPr id="15" name="TextBox 8"/>
          <p:cNvSpPr txBox="1"/>
          <p:nvPr/>
        </p:nvSpPr>
        <p:spPr>
          <a:xfrm>
            <a:off x="609600" y="1014864"/>
            <a:ext cx="9982200" cy="667362"/>
          </a:xfrm>
          <a:prstGeom prst="rect">
            <a:avLst/>
          </a:prstGeom>
        </p:spPr>
        <p:txBody>
          <a:bodyPr wrap="square" lIns="0" tIns="0" rIns="0" bIns="0" rtlCol="0" anchor="t">
            <a:spAutoFit/>
          </a:bodyPr>
          <a:lstStyle/>
          <a:p>
            <a:pPr algn="just">
              <a:lnSpc>
                <a:spcPts val="2643"/>
              </a:lnSpc>
            </a:pPr>
            <a:endParaRPr lang="fr-FR" sz="2400" dirty="0">
              <a:solidFill>
                <a:srgbClr val="000000"/>
              </a:solidFill>
              <a:latin typeface="Book Antiqua" panose="02040602050305030304" pitchFamily="18" charset="0"/>
            </a:endParaRPr>
          </a:p>
          <a:p>
            <a:pPr algn="just">
              <a:lnSpc>
                <a:spcPts val="2643"/>
              </a:lnSpc>
            </a:pPr>
            <a:endParaRPr lang="en-US" sz="2400" dirty="0">
              <a:solidFill>
                <a:srgbClr val="000000"/>
              </a:solidFill>
              <a:latin typeface="Book Antiqua" panose="02040602050305030304" pitchFamily="18" charset="0"/>
              <a:hlinkClick r:id="rId3" tooltip="https://docs.google.com/spreadsheets/d/1DUF2isFWsqVSYhbaACYtbgcLi_YjDqpE3GLQIVgkKQg/edit#gid=69851113"/>
            </a:endParaRPr>
          </a:p>
        </p:txBody>
      </p:sp>
      <p:sp>
        <p:nvSpPr>
          <p:cNvPr id="3" name="Rectangle 2"/>
          <p:cNvSpPr/>
          <p:nvPr/>
        </p:nvSpPr>
        <p:spPr>
          <a:xfrm>
            <a:off x="631065" y="1621322"/>
            <a:ext cx="9372600" cy="7417415"/>
          </a:xfrm>
          <a:prstGeom prst="rect">
            <a:avLst/>
          </a:prstGeom>
        </p:spPr>
        <p:txBody>
          <a:bodyPr wrap="square">
            <a:spAutoFit/>
          </a:bodyPr>
          <a:lstStyle/>
          <a:p>
            <a:pPr marL="285750" lvl="0" indent="-285750">
              <a:buFont typeface="Wingdings" panose="05000000000000000000" pitchFamily="2" charset="2"/>
              <a:buChar char="§"/>
            </a:pPr>
            <a:r>
              <a:rPr lang="en-US" sz="2800" b="1" dirty="0">
                <a:latin typeface="Book Antiqua" panose="02040602050305030304" pitchFamily="18" charset="0"/>
              </a:rPr>
              <a:t>GDP growth:</a:t>
            </a:r>
            <a:r>
              <a:rPr lang="en-US" sz="2800" dirty="0">
                <a:latin typeface="Book Antiqua" panose="02040602050305030304" pitchFamily="18" charset="0"/>
              </a:rPr>
              <a:t> +5% on average over the past decade.</a:t>
            </a:r>
            <a:endParaRPr lang="fr-FR" sz="2800" dirty="0">
              <a:latin typeface="Book Antiqua" panose="02040602050305030304" pitchFamily="18" charset="0"/>
            </a:endParaRPr>
          </a:p>
          <a:p>
            <a:pPr marL="285750" lvl="0" indent="-285750">
              <a:buFont typeface="Wingdings" panose="05000000000000000000" pitchFamily="2" charset="2"/>
              <a:buChar char="§"/>
            </a:pPr>
            <a:endParaRPr lang="fr-FR" sz="2800" dirty="0">
              <a:latin typeface="Book Antiqua" panose="02040602050305030304" pitchFamily="18" charset="0"/>
            </a:endParaRPr>
          </a:p>
          <a:p>
            <a:pPr marL="285750" lvl="0" indent="-285750">
              <a:buFont typeface="Wingdings" panose="05000000000000000000" pitchFamily="2" charset="2"/>
              <a:buChar char="§"/>
            </a:pPr>
            <a:r>
              <a:rPr lang="fr-FR" sz="2800" dirty="0">
                <a:latin typeface="Book Antiqua" panose="02040602050305030304" pitchFamily="18" charset="0"/>
              </a:rPr>
              <a:t> </a:t>
            </a:r>
            <a:r>
              <a:rPr lang="en-US" sz="2800" b="1" dirty="0">
                <a:latin typeface="Book Antiqua" panose="02040602050305030304" pitchFamily="18" charset="0"/>
              </a:rPr>
              <a:t>Free zones and tax incentives:</a:t>
            </a:r>
            <a:r>
              <a:rPr lang="en-US" sz="2800" dirty="0">
                <a:latin typeface="Book Antiqua" panose="02040602050305030304" pitchFamily="18" charset="0"/>
              </a:rPr>
              <a:t> customs exemptions and facilitation measures for foreign investors.</a:t>
            </a:r>
          </a:p>
          <a:p>
            <a:pPr marL="285750" lvl="0" indent="-285750">
              <a:buFont typeface="Wingdings" panose="05000000000000000000" pitchFamily="2" charset="2"/>
              <a:buChar char="§"/>
            </a:pPr>
            <a:endParaRPr lang="en-US" sz="2800" dirty="0">
              <a:latin typeface="Book Antiqua" panose="02040602050305030304" pitchFamily="18" charset="0"/>
            </a:endParaRPr>
          </a:p>
          <a:p>
            <a:pPr marL="285750" lvl="0" indent="-285750">
              <a:buFont typeface="Wingdings" panose="05000000000000000000" pitchFamily="2" charset="2"/>
              <a:buChar char="§"/>
            </a:pPr>
            <a:r>
              <a:rPr lang="en-US" sz="2800" b="1" dirty="0">
                <a:latin typeface="Book Antiqua" panose="02040602050305030304" pitchFamily="18" charset="0"/>
              </a:rPr>
              <a:t>Hospitality sector:</a:t>
            </a:r>
            <a:r>
              <a:rPr lang="en-US" sz="2800" dirty="0">
                <a:latin typeface="Book Antiqua" panose="02040602050305030304" pitchFamily="18" charset="0"/>
              </a:rPr>
              <a:t> +25% increase in hotels in Djibouti City and +43% in t	he regions (2018–2025).</a:t>
            </a:r>
          </a:p>
          <a:p>
            <a:pPr marL="285750" lvl="0" indent="-285750">
              <a:buFont typeface="Wingdings" panose="05000000000000000000" pitchFamily="2" charset="2"/>
              <a:buChar char="§"/>
            </a:pPr>
            <a:endParaRPr lang="en-US" sz="2800" dirty="0">
              <a:latin typeface="Book Antiqua" panose="02040602050305030304" pitchFamily="18" charset="0"/>
            </a:endParaRPr>
          </a:p>
          <a:p>
            <a:pPr marL="285750" lvl="0" indent="-285750">
              <a:buFont typeface="Wingdings" panose="05000000000000000000" pitchFamily="2" charset="2"/>
              <a:buChar char="§"/>
            </a:pPr>
            <a:r>
              <a:rPr lang="en-US" sz="2800" b="1" dirty="0">
                <a:latin typeface="Book Antiqua" panose="02040602050305030304" pitchFamily="18" charset="0"/>
              </a:rPr>
              <a:t>Accommodation capacity:</a:t>
            </a:r>
            <a:r>
              <a:rPr lang="en-US" sz="2800" dirty="0">
                <a:latin typeface="Book Antiqua" panose="02040602050305030304" pitchFamily="18" charset="0"/>
              </a:rPr>
              <a:t> +73% increase in rooms and +81% increase in available beds.</a:t>
            </a:r>
          </a:p>
          <a:p>
            <a:pPr marL="285750" lvl="0" indent="-285750">
              <a:buFont typeface="Wingdings" panose="05000000000000000000" pitchFamily="2" charset="2"/>
              <a:buChar char="§"/>
            </a:pPr>
            <a:endParaRPr lang="en-US" sz="2800" dirty="0">
              <a:latin typeface="Book Antiqua" panose="02040602050305030304" pitchFamily="18" charset="0"/>
            </a:endParaRPr>
          </a:p>
          <a:p>
            <a:pPr marL="285750" lvl="0" indent="-285750">
              <a:buFont typeface="Wingdings" panose="05000000000000000000" pitchFamily="2" charset="2"/>
              <a:buChar char="§"/>
            </a:pPr>
            <a:r>
              <a:rPr lang="en-US" sz="2800" b="1" dirty="0">
                <a:latin typeface="Book Antiqua" panose="02040602050305030304" pitchFamily="18" charset="0"/>
              </a:rPr>
              <a:t>Tourist arrivals</a:t>
            </a:r>
            <a:r>
              <a:rPr lang="en-US" sz="2800" dirty="0">
                <a:latin typeface="Book Antiqua" panose="02040602050305030304" pitchFamily="18" charset="0"/>
              </a:rPr>
              <a:t> steadily increasing, reaching 126,618 in 2025.</a:t>
            </a:r>
          </a:p>
          <a:p>
            <a:pPr marL="285750" lvl="0" indent="-285750">
              <a:buFont typeface="Wingdings" panose="05000000000000000000" pitchFamily="2" charset="2"/>
              <a:buChar char="§"/>
            </a:pPr>
            <a:endParaRPr lang="en-US" sz="2800" dirty="0">
              <a:latin typeface="Book Antiqua" panose="02040602050305030304" pitchFamily="18" charset="0"/>
            </a:endParaRPr>
          </a:p>
          <a:p>
            <a:pPr marL="285750" lvl="0" indent="-285750">
              <a:buFont typeface="Wingdings" panose="05000000000000000000" pitchFamily="2" charset="2"/>
              <a:buChar char="§"/>
            </a:pPr>
            <a:r>
              <a:rPr lang="en-US" sz="2800" b="1" dirty="0">
                <a:latin typeface="Book Antiqua" panose="02040602050305030304" pitchFamily="18" charset="0"/>
              </a:rPr>
              <a:t>Regional comparison: </a:t>
            </a:r>
            <a:r>
              <a:rPr lang="en-US" sz="2800" dirty="0">
                <a:latin typeface="Book Antiqua" panose="02040602050305030304" pitchFamily="18" charset="0"/>
              </a:rPr>
              <a:t>Djibouti benefits from security and political stability, as well as unique maritime accessibility at the regional level</a:t>
            </a:r>
            <a:r>
              <a:rPr lang="en-US" sz="2400" dirty="0">
                <a:latin typeface="Book Antiqua" panose="02040602050305030304" pitchFamily="18" charset="0"/>
              </a:rPr>
              <a:t>.</a:t>
            </a:r>
            <a:endParaRPr lang="fr-FR" sz="2400" dirty="0">
              <a:latin typeface="Book Antiqua" panose="02040602050305030304" pitchFamily="18" charset="0"/>
            </a:endParaRPr>
          </a:p>
        </p:txBody>
      </p:sp>
    </p:spTree>
    <p:extLst>
      <p:ext uri="{BB962C8B-B14F-4D97-AF65-F5344CB8AC3E}">
        <p14:creationId xmlns:p14="http://schemas.microsoft.com/office/powerpoint/2010/main" val="33930043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srcRect l="5555" r="5555"/>
          <a:stretch>
            <a:fillRect/>
          </a:stretch>
        </p:blipFill>
        <p:spPr>
          <a:xfrm>
            <a:off x="778421" y="6726074"/>
            <a:ext cx="4421918" cy="3294706"/>
          </a:xfrm>
          <a:prstGeom prst="rect">
            <a:avLst/>
          </a:prstGeom>
        </p:spPr>
      </p:pic>
      <p:pic>
        <p:nvPicPr>
          <p:cNvPr id="6" name="Picture 6"/>
          <p:cNvPicPr>
            <a:picLocks noChangeAspect="1"/>
          </p:cNvPicPr>
          <p:nvPr/>
        </p:nvPicPr>
        <p:blipFill>
          <a:blip r:embed="rId3" cstate="print"/>
          <a:srcRect l="5555" r="5555"/>
          <a:stretch>
            <a:fillRect/>
          </a:stretch>
        </p:blipFill>
        <p:spPr>
          <a:xfrm>
            <a:off x="5600700" y="3039277"/>
            <a:ext cx="4392941" cy="3294706"/>
          </a:xfrm>
          <a:prstGeom prst="rect">
            <a:avLst/>
          </a:prstGeom>
        </p:spPr>
      </p:pic>
      <p:pic>
        <p:nvPicPr>
          <p:cNvPr id="7" name="Picture 7"/>
          <p:cNvPicPr>
            <a:picLocks noChangeAspect="1"/>
          </p:cNvPicPr>
          <p:nvPr/>
        </p:nvPicPr>
        <p:blipFill>
          <a:blip r:embed="rId4" cstate="print"/>
          <a:srcRect/>
          <a:stretch>
            <a:fillRect/>
          </a:stretch>
        </p:blipFill>
        <p:spPr>
          <a:xfrm>
            <a:off x="5715000" y="6635826"/>
            <a:ext cx="4392941" cy="3294706"/>
          </a:xfrm>
          <a:prstGeom prst="rect">
            <a:avLst/>
          </a:prstGeom>
        </p:spPr>
      </p:pic>
      <p:sp>
        <p:nvSpPr>
          <p:cNvPr id="8" name="TextBox 8"/>
          <p:cNvSpPr txBox="1"/>
          <p:nvPr/>
        </p:nvSpPr>
        <p:spPr>
          <a:xfrm>
            <a:off x="609600" y="1014864"/>
            <a:ext cx="9982200" cy="2001061"/>
          </a:xfrm>
          <a:prstGeom prst="rect">
            <a:avLst/>
          </a:prstGeom>
        </p:spPr>
        <p:txBody>
          <a:bodyPr wrap="square" lIns="0" tIns="0" rIns="0" bIns="0" rtlCol="0" anchor="t">
            <a:spAutoFit/>
          </a:bodyPr>
          <a:lstStyle/>
          <a:p>
            <a:pPr algn="just">
              <a:lnSpc>
                <a:spcPts val="2643"/>
              </a:lnSpc>
            </a:pPr>
            <a:r>
              <a:rPr lang="en-US" sz="2400" dirty="0">
                <a:solidFill>
                  <a:srgbClr val="000000"/>
                </a:solidFill>
                <a:latin typeface="Book Antiqua" panose="02040602050305030304" pitchFamily="18" charset="0"/>
              </a:rPr>
              <a:t>Various sensations can be experienced through rich and varied activities. From scuba diving in the marvelous seabed through camel rides, hiking, Land sailing  canoeing on the edges of beautiful mangroves, sport fishing, surf kit, ornithological observation up to the discovery of geological and archaeological landscapes, the country remains engraved, without forcing, in the memory of each visitor. </a:t>
            </a:r>
            <a:endParaRPr lang="en-US" sz="2400" dirty="0">
              <a:solidFill>
                <a:srgbClr val="000000"/>
              </a:solidFill>
              <a:latin typeface="Book Antiqua" panose="02040602050305030304" pitchFamily="18" charset="0"/>
              <a:hlinkClick r:id="rId5" tooltip="https://docs.google.com/spreadsheets/d/1DUF2isFWsqVSYhbaACYtbgcLi_YjDqpE3GLQIVgkKQg/edit#gid=69851113"/>
            </a:endParaRPr>
          </a:p>
        </p:txBody>
      </p:sp>
      <p:sp>
        <p:nvSpPr>
          <p:cNvPr id="9" name="Rectangle 8"/>
          <p:cNvSpPr/>
          <p:nvPr/>
        </p:nvSpPr>
        <p:spPr>
          <a:xfrm>
            <a:off x="3781131" y="551115"/>
            <a:ext cx="4413388" cy="461665"/>
          </a:xfrm>
          <a:prstGeom prst="rect">
            <a:avLst/>
          </a:prstGeom>
        </p:spPr>
        <p:txBody>
          <a:bodyPr wrap="none">
            <a:spAutoFit/>
          </a:bodyPr>
          <a:lstStyle/>
          <a:p>
            <a:r>
              <a:rPr lang="en-US" sz="2400" b="1" dirty="0">
                <a:solidFill>
                  <a:srgbClr val="000000"/>
                </a:solidFill>
                <a:latin typeface="Book Antiqua" panose="02040602050305030304" pitchFamily="18" charset="0"/>
              </a:rPr>
              <a:t>Djibouti: A land of sensations</a:t>
            </a:r>
            <a:endParaRPr lang="fr-FR" sz="2400" b="1" dirty="0"/>
          </a:p>
        </p:txBody>
      </p:sp>
      <p:pic>
        <p:nvPicPr>
          <p:cNvPr id="10" name="Image 9">
            <a:extLst>
              <a:ext uri="{FF2B5EF4-FFF2-40B4-BE49-F238E27FC236}">
                <a16:creationId xmlns:a16="http://schemas.microsoft.com/office/drawing/2014/main" id="{B125E86C-5588-17FA-32DD-9E038791B6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01834" y="266700"/>
            <a:ext cx="5695887" cy="4363785"/>
          </a:xfrm>
          <a:prstGeom prst="rect">
            <a:avLst/>
          </a:prstGeom>
        </p:spPr>
      </p:pic>
      <p:pic>
        <p:nvPicPr>
          <p:cNvPr id="11" name="Image 10">
            <a:extLst>
              <a:ext uri="{FF2B5EF4-FFF2-40B4-BE49-F238E27FC236}">
                <a16:creationId xmlns:a16="http://schemas.microsoft.com/office/drawing/2014/main" id="{73CC0C2C-DD15-26B5-ABEA-7934D18517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330811" y="5157019"/>
            <a:ext cx="5695887" cy="4227362"/>
          </a:xfrm>
          <a:prstGeom prst="rect">
            <a:avLst/>
          </a:prstGeom>
        </p:spPr>
      </p:pic>
      <p:pic>
        <p:nvPicPr>
          <p:cNvPr id="12" name="Image 11">
            <a:extLst>
              <a:ext uri="{FF2B5EF4-FFF2-40B4-BE49-F238E27FC236}">
                <a16:creationId xmlns:a16="http://schemas.microsoft.com/office/drawing/2014/main" id="{BBA825E8-4708-3DC6-C298-CE2C52DB437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600" y="3106173"/>
            <a:ext cx="4392941" cy="3294706"/>
          </a:xfrm>
          <a:prstGeom prst="rect">
            <a:avLst/>
          </a:prstGeom>
        </p:spPr>
      </p:pic>
    </p:spTree>
    <p:extLst>
      <p:ext uri="{BB962C8B-B14F-4D97-AF65-F5344CB8AC3E}">
        <p14:creationId xmlns:p14="http://schemas.microsoft.com/office/powerpoint/2010/main" val="1232923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Secteur">
  <a:themeElements>
    <a:clrScheme name="Secteur">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ecteur">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cteur">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1594</TotalTime>
  <Words>913</Words>
  <Application>Microsoft Office PowerPoint</Application>
  <PresentationFormat>Personnalisé</PresentationFormat>
  <Paragraphs>91</Paragraphs>
  <Slides>17</Slides>
  <Notes>2</Notes>
  <HiddenSlides>0</HiddenSlides>
  <MMClips>0</MMClips>
  <ScaleCrop>false</ScaleCrop>
  <HeadingPairs>
    <vt:vector size="6" baseType="variant">
      <vt:variant>
        <vt:lpstr>Polices utilisées</vt:lpstr>
      </vt:variant>
      <vt:variant>
        <vt:i4>13</vt:i4>
      </vt:variant>
      <vt:variant>
        <vt:lpstr>Thème</vt:lpstr>
      </vt:variant>
      <vt:variant>
        <vt:i4>1</vt:i4>
      </vt:variant>
      <vt:variant>
        <vt:lpstr>Titres des diapositives</vt:lpstr>
      </vt:variant>
      <vt:variant>
        <vt:i4>17</vt:i4>
      </vt:variant>
    </vt:vector>
  </HeadingPairs>
  <TitlesOfParts>
    <vt:vector size="31" baseType="lpstr">
      <vt:lpstr>Wingdings</vt:lpstr>
      <vt:lpstr>Arial</vt:lpstr>
      <vt:lpstr>Times New Roman</vt:lpstr>
      <vt:lpstr>Arial Rounded MT Bold</vt:lpstr>
      <vt:lpstr>Kollektif</vt:lpstr>
      <vt:lpstr>Calibri</vt:lpstr>
      <vt:lpstr>Kollektif Bold</vt:lpstr>
      <vt:lpstr>Open Sauce Bold</vt:lpstr>
      <vt:lpstr>Open Sauce</vt:lpstr>
      <vt:lpstr>Book Antiqua</vt:lpstr>
      <vt:lpstr>Aileron Bold</vt:lpstr>
      <vt:lpstr>Wingdings 3</vt:lpstr>
      <vt:lpstr>Century Gothic</vt:lpstr>
      <vt:lpstr>Secteur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Djibouti</dc:title>
  <cp:lastModifiedBy>hp</cp:lastModifiedBy>
  <cp:revision>285</cp:revision>
  <cp:lastPrinted>2024-06-02T07:09:46Z</cp:lastPrinted>
  <dcterms:created xsi:type="dcterms:W3CDTF">2006-08-16T00:00:00Z</dcterms:created>
  <dcterms:modified xsi:type="dcterms:W3CDTF">2026-02-04T06:05:24Z</dcterms:modified>
  <dc:identifier>DAFWydcVwAo</dc:identifier>
</cp:coreProperties>
</file>